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7" r:id="rId6"/>
    <p:sldId id="260" r:id="rId7"/>
    <p:sldId id="266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CD6"/>
    <a:srgbClr val="850042"/>
    <a:srgbClr val="FB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6374" autoAdjust="0"/>
  </p:normalViewPr>
  <p:slideViewPr>
    <p:cSldViewPr snapToGrid="0" showGuides="1">
      <p:cViewPr varScale="1">
        <p:scale>
          <a:sx n="113" d="100"/>
          <a:sy n="113" d="100"/>
        </p:scale>
        <p:origin x="39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2708" y="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D139E-EE88-4FB4-BA53-896E3E062A97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C2509-0F0F-464F-8BFB-28372F287D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79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853691A-BDB4-4C5C-A168-19B7FC92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3" y="1195548"/>
            <a:ext cx="11372921" cy="1365135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9904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AF59928-1A42-4828-B4D5-3044233A7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91" y="499247"/>
            <a:ext cx="3183466" cy="531248"/>
          </a:xfrm>
          <a:prstGeom prst="rect">
            <a:avLst/>
          </a:prstGeom>
        </p:spPr>
      </p:pic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D2A69F17-26F2-40D5-9285-349622B3B8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2725738"/>
            <a:ext cx="11372850" cy="3633787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0049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5B16A920-1FF7-47CA-91BA-4A45983BF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000" b="0" spc="-15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noProof="0" dirty="0"/>
              <a:t>Abschnittsüberschrift</a:t>
            </a:r>
          </a:p>
        </p:txBody>
      </p:sp>
      <p:sp>
        <p:nvSpPr>
          <p:cNvPr id="11" name="Rechtwinkliges Dreieck 10">
            <a:extLst>
              <a:ext uri="{FF2B5EF4-FFF2-40B4-BE49-F238E27FC236}">
                <a16:creationId xmlns:a16="http://schemas.microsoft.com/office/drawing/2014/main" id="{FFFCEEB6-0DB8-4AEC-BBFC-9A525195CDFD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rgbClr val="85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7CD1621-E2CD-4C08-8048-E7781EB582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5DC950-36A9-4091-9775-2DF19512A6C6}"/>
              </a:ext>
            </a:extLst>
          </p:cNvPr>
          <p:cNvSpPr/>
          <p:nvPr userDrawn="1"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4" name="Bildplatzhalter 21">
            <a:extLst>
              <a:ext uri="{FF2B5EF4-FFF2-40B4-BE49-F238E27FC236}">
                <a16:creationId xmlns:a16="http://schemas.microsoft.com/office/drawing/2014/main" id="{057F7782-4300-4542-9A9D-2D0D280949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rect">
            <a:avLst/>
          </a:prstGeom>
          <a:solidFill>
            <a:srgbClr val="850042"/>
          </a:solid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742431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EF66E-980B-4426-995C-46D9669A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692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A09B838-DABF-4F81-AD21-7A05F0791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1510"/>
            <a:ext cx="10296971" cy="47754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C6FF0CE-D10A-4F86-8259-8679A64C22F2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B6772852-14AD-4EFD-969E-B5FC4F0AACC9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3A58BBB-C3F0-486C-804C-0D5CC5C42EF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CB4E619-4CA9-4A22-920F-20396BF5047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F44F9A8F-AA22-4E8E-8B7A-82B7AF769F6C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5029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2C9A254-758F-4590-BBB1-4EC99F1155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50538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542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8475455A-7F2C-494A-AD66-F009C234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692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7B04C46-52CE-48E6-A9CE-F0316BE4779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EC1A3BBA-B8FC-4F6A-BDB4-AAF34600C5D2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5" name="Foliennummernplatzhalter 13">
            <a:extLst>
              <a:ext uri="{FF2B5EF4-FFF2-40B4-BE49-F238E27FC236}">
                <a16:creationId xmlns:a16="http://schemas.microsoft.com/office/drawing/2014/main" id="{B09FD3C1-8C9B-4B4D-82DC-DDD41844700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CB4E619-4CA9-4A22-920F-20396BF5047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0012874-A6A6-4B99-8081-6A7A652B200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5029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18E23D1-A2F7-43C6-BDEB-96ED489C194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50538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7012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F308F0DF-B3C3-445F-9665-ED5FD05A3DAC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85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C7470A2-552B-47B0-9920-BDF8359C7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8546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000" b="0" spc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noProof="0" dirty="0"/>
              <a:t>Zitat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63F2214-7623-4D87-96B2-6B91AB69624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85100" y="430410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8800" b="0" i="0" noProof="0" dirty="0">
                <a:solidFill>
                  <a:srgbClr val="FBB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8F2F053-1603-4AD1-8CFB-EA26E7F742F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9648" y="2100505"/>
            <a:ext cx="800100" cy="1197864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8800" b="0" i="0" noProof="0" dirty="0">
                <a:solidFill>
                  <a:srgbClr val="FBB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080935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0A031AF-524B-4A85-9D51-B1F498352585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B3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26353E6-C4D8-4074-9913-0428700BB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8546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000" b="0" spc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noProof="0" dirty="0"/>
              <a:t>Zitat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02AC37C-EE6C-47DE-8F4F-EA7F74028E9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85100" y="430410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8800" b="0" i="0" noProof="0" dirty="0">
                <a:solidFill>
                  <a:srgbClr val="FBB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9476881-FA4C-4C4E-8072-410C8B8EEA5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39648" y="2100505"/>
            <a:ext cx="800100" cy="1197864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8800" b="0" i="0" noProof="0" dirty="0">
                <a:solidFill>
                  <a:srgbClr val="FBB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76669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9718B5A-2084-4B5C-884B-6E40B694CF91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80128B7D-DF56-483F-9104-ABAD70207BE5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1" name="Foliennummernplatzhalter 13">
            <a:extLst>
              <a:ext uri="{FF2B5EF4-FFF2-40B4-BE49-F238E27FC236}">
                <a16:creationId xmlns:a16="http://schemas.microsoft.com/office/drawing/2014/main" id="{B408C564-76A6-43D7-A2C0-65CD534D4F9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CB4E619-4CA9-4A22-920F-20396BF5047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3B7BB9C-5591-43FB-A276-5CEECC3A3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000" b="0" baseline="0" dirty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8779623-6898-42F6-BA33-0810314D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 rtlCol="0">
            <a:norm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F2EEC9F-4E14-4602-AA99-001A070EF4A6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493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8A21827-285E-4E6A-B364-9B681028BE8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4959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427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8">
            <a:extLst>
              <a:ext uri="{FF2B5EF4-FFF2-40B4-BE49-F238E27FC236}">
                <a16:creationId xmlns:a16="http://schemas.microsoft.com/office/drawing/2014/main" id="{0923A4E1-C22D-47A5-966C-F168DA8727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62414" y="1251145"/>
            <a:ext cx="6178609" cy="5465850"/>
          </a:xfrm>
          <a:prstGeom prst="rect">
            <a:avLst/>
          </a:prstGeom>
          <a:solidFill>
            <a:srgbClr val="850042"/>
          </a:solid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88B5BF8-D240-4888-9ADE-91E255680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 marL="0" rtl="0">
              <a:defRPr lang="en-GB" sz="2000" b="0" dirty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de-DE" noProof="0" dirty="0"/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7673279D-AF03-4CCA-B13C-1A6F81B82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9780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AF2BFEF-B650-449C-876F-3C9182F59637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85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B6DD19-5546-496E-AC66-B809F0A780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645" y="2665862"/>
            <a:ext cx="11750467" cy="1088847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rgbClr val="FBBA00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737656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AF2BFEF-B650-449C-876F-3C9182F59637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B3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B6DD19-5546-496E-AC66-B809F0A780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645" y="2665862"/>
            <a:ext cx="11750467" cy="1088847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rgbClr val="850042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345099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D419ABC6-24B7-4736-A500-B60BE668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896100" cy="85692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D432537-6B10-46F1-9057-BF2F5DF9C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1510"/>
            <a:ext cx="10296971" cy="47754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554099-207B-4D41-9BB1-F7FF5E257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04" y="499247"/>
            <a:ext cx="3183466" cy="5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3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626A805-5DDD-44F1-9F30-542851A52F50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85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99F4EAD-0026-4637-A687-B50C1185E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645" y="2665862"/>
            <a:ext cx="11750467" cy="1088847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FBB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Blindtext</a:t>
            </a:r>
          </a:p>
        </p:txBody>
      </p:sp>
    </p:spTree>
    <p:extLst>
      <p:ext uri="{BB962C8B-B14F-4D97-AF65-F5344CB8AC3E}">
        <p14:creationId xmlns:p14="http://schemas.microsoft.com/office/powerpoint/2010/main" val="67333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626A805-5DDD-44F1-9F30-542851A52F50}"/>
              </a:ext>
            </a:extLst>
          </p:cNvPr>
          <p:cNvSpPr/>
          <p:nvPr userDrawn="1"/>
        </p:nvSpPr>
        <p:spPr>
          <a:xfrm>
            <a:off x="213645" y="213645"/>
            <a:ext cx="11750467" cy="6434983"/>
          </a:xfrm>
          <a:prstGeom prst="rect">
            <a:avLst/>
          </a:prstGeom>
          <a:solidFill>
            <a:srgbClr val="B3D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99F4EAD-0026-4637-A687-B50C1185E3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645" y="2665862"/>
            <a:ext cx="11750467" cy="1088847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Blindtext</a:t>
            </a:r>
          </a:p>
        </p:txBody>
      </p:sp>
    </p:spTree>
    <p:extLst>
      <p:ext uri="{BB962C8B-B14F-4D97-AF65-F5344CB8AC3E}">
        <p14:creationId xmlns:p14="http://schemas.microsoft.com/office/powerpoint/2010/main" val="414063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80F0F6-B049-4CF5-AAE2-F50891D5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0505" y="1948441"/>
            <a:ext cx="3230310" cy="4098850"/>
          </a:xfrm>
          <a:solidFill>
            <a:srgbClr val="850042"/>
          </a:solidFill>
          <a:ln>
            <a:noFill/>
          </a:ln>
        </p:spPr>
        <p:txBody>
          <a:bodyPr tIns="720000">
            <a:normAutofit/>
          </a:bodyPr>
          <a:lstStyle>
            <a:lvl1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C71FCC16-BA98-4ED6-A91B-1F1967F6C6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82827" y="1948441"/>
            <a:ext cx="3230310" cy="4098850"/>
          </a:xfrm>
          <a:solidFill>
            <a:srgbClr val="850042"/>
          </a:solidFill>
          <a:ln>
            <a:noFill/>
          </a:ln>
        </p:spPr>
        <p:txBody>
          <a:bodyPr tIns="720000">
            <a:normAutofit/>
          </a:bodyPr>
          <a:lstStyle>
            <a:lvl1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79388" indent="0"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C2C8359-7D7F-43A5-95FD-908EA0DCF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9041" y="810706"/>
            <a:ext cx="1773238" cy="161121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18B5FA72-BC04-4833-AD0E-023DCCFFA0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1363" y="810706"/>
            <a:ext cx="1773238" cy="161121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B780900-3D10-4B0B-B62A-CBDE0D9A25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863" y="1947967"/>
            <a:ext cx="4485237" cy="40988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8686EB2-D0A9-4A58-A97B-5B5BBFB8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63" y="759389"/>
            <a:ext cx="4485237" cy="85692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124CD99-B2CE-4E4C-8BDB-731DB8392F0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6C73D429-1CD6-4102-B693-1D5E9DA71E23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2" name="Datumsplatzhalter 21">
            <a:extLst>
              <a:ext uri="{FF2B5EF4-FFF2-40B4-BE49-F238E27FC236}">
                <a16:creationId xmlns:a16="http://schemas.microsoft.com/office/drawing/2014/main" id="{50B0C0DD-C4DD-4053-B05D-1A9AEEAF432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168DC811-C6A9-49FD-841F-110B0AA0E5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540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80F0F6-B049-4CF5-AAE2-F50891D5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0505" y="1948441"/>
            <a:ext cx="3230310" cy="4098850"/>
          </a:xfrm>
          <a:solidFill>
            <a:srgbClr val="B3DCD6"/>
          </a:solidFill>
          <a:ln>
            <a:noFill/>
          </a:ln>
        </p:spPr>
        <p:txBody>
          <a:bodyPr tIns="720000">
            <a:normAutofit/>
          </a:bodyPr>
          <a:lstStyle>
            <a:lvl1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C71FCC16-BA98-4ED6-A91B-1F1967F6C6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82827" y="1948441"/>
            <a:ext cx="3230310" cy="4098850"/>
          </a:xfrm>
          <a:solidFill>
            <a:srgbClr val="B3DCD6"/>
          </a:solidFill>
          <a:ln>
            <a:noFill/>
          </a:ln>
        </p:spPr>
        <p:txBody>
          <a:bodyPr tIns="720000">
            <a:normAutofit/>
          </a:bodyPr>
          <a:lstStyle>
            <a:lvl1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79388" indent="0">
              <a:buFontTx/>
              <a:buNone/>
              <a:defRPr sz="18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C2C8359-7D7F-43A5-95FD-908EA0DCF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9041" y="810706"/>
            <a:ext cx="1773238" cy="161121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18B5FA72-BC04-4833-AD0E-023DCCFFA0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1363" y="810706"/>
            <a:ext cx="1773238" cy="161121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B780900-3D10-4B0B-B62A-CBDE0D9A25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863" y="1947967"/>
            <a:ext cx="4485237" cy="40988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>
              <a:buFontTx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8686EB2-D0A9-4A58-A97B-5B5BBFB8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63" y="759389"/>
            <a:ext cx="4485237" cy="85692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124CD99-B2CE-4E4C-8BDB-731DB8392F0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6C73D429-1CD6-4102-B693-1D5E9DA71E23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1" name="Foliennummernplatzhalter 13">
            <a:extLst>
              <a:ext uri="{FF2B5EF4-FFF2-40B4-BE49-F238E27FC236}">
                <a16:creationId xmlns:a16="http://schemas.microsoft.com/office/drawing/2014/main" id="{7E019CC3-A6C6-423E-885B-197471AF55E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B040B953-8E8B-4485-8C37-625932D57E22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493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23" name="Fußzeilenplatzhalter 4">
            <a:extLst>
              <a:ext uri="{FF2B5EF4-FFF2-40B4-BE49-F238E27FC236}">
                <a16:creationId xmlns:a16="http://schemas.microsoft.com/office/drawing/2014/main" id="{577CA35E-9226-47AC-8E5C-740A9612673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4959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591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70E69-3D4D-4665-8030-41064DAB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2233"/>
            <a:ext cx="10515600" cy="913820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944734-9DE3-4195-800E-E0FAB29B7E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1598436"/>
            <a:ext cx="5201481" cy="913820"/>
          </a:xfrm>
          <a:solidFill>
            <a:srgbClr val="8500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5BC6506-FC72-4B36-ADE1-61C105DE85B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58672" y="1598436"/>
            <a:ext cx="5188778" cy="913820"/>
          </a:xfrm>
          <a:solidFill>
            <a:srgbClr val="8500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A2302FA-D9F8-4042-881A-55256EA55C7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49" y="2673781"/>
            <a:ext cx="5201481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B77D669-94CB-4096-B195-2AB858B3BF0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58672" y="2673781"/>
            <a:ext cx="5188778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A8E0ECE-DB0C-437F-B270-126E32F8E97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3749126"/>
            <a:ext cx="5201481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42250006-8DC8-4D12-AA9C-792FF4D94F2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165023" y="3749126"/>
            <a:ext cx="5188778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EDBFE6-20C3-4556-A81D-2DBC5C67F8A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8200" y="4824471"/>
            <a:ext cx="5201481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0CA2F3D-C59A-4410-9BA9-0369CB664F5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65023" y="4824471"/>
            <a:ext cx="5188778" cy="913820"/>
          </a:xfrm>
          <a:solidFill>
            <a:srgbClr val="85004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05AD6AB-DB45-4A15-8FAB-C448C5FB0827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5CD5A9C-0EE3-44CA-B124-95356EB43458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D92B8090-A9B2-4EBC-8FE9-BEEFFD5BDD36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6" name="Foliennummernplatzhalter 13">
            <a:extLst>
              <a:ext uri="{FF2B5EF4-FFF2-40B4-BE49-F238E27FC236}">
                <a16:creationId xmlns:a16="http://schemas.microsoft.com/office/drawing/2014/main" id="{CAE2C18E-1CB2-4629-80EE-787A051F684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7D6A215-0F35-4DF7-ABDA-E069FE432F3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CA2DCD-33C8-48FA-94C0-23567548692F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493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43EF56-1BD6-4335-B2F6-EC5F8FAD54F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4959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861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70E69-3D4D-4665-8030-41064DAB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2233"/>
            <a:ext cx="10515600" cy="913820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944734-9DE3-4195-800E-E0FAB29B7E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1598436"/>
            <a:ext cx="5201481" cy="913820"/>
          </a:xfrm>
          <a:solidFill>
            <a:srgbClr val="B3DCD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5BC6506-FC72-4B36-ADE1-61C105DE85B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58672" y="1598436"/>
            <a:ext cx="5188778" cy="913820"/>
          </a:xfrm>
          <a:solidFill>
            <a:srgbClr val="B3DCD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A2302FA-D9F8-4042-881A-55256EA55C7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49" y="2673781"/>
            <a:ext cx="5201481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B77D669-94CB-4096-B195-2AB858B3BF0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58672" y="2673781"/>
            <a:ext cx="5188778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A8E0ECE-DB0C-437F-B270-126E32F8E97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3749126"/>
            <a:ext cx="5201481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42250006-8DC8-4D12-AA9C-792FF4D94F2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165023" y="3749126"/>
            <a:ext cx="5188778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EDBFE6-20C3-4556-A81D-2DBC5C67F8A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8200" y="4824471"/>
            <a:ext cx="5201481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0CA2F3D-C59A-4410-9BA9-0369CB664F5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65023" y="4824471"/>
            <a:ext cx="5188778" cy="913820"/>
          </a:xfrm>
          <a:solidFill>
            <a:srgbClr val="B3DCD6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Blindtext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05AD6AB-DB45-4A15-8FAB-C448C5FB0827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5CD5A9C-0EE3-44CA-B124-95356EB43458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D92B8090-A9B2-4EBC-8FE9-BEEFFD5BDD36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6" name="Foliennummernplatzhalter 13">
            <a:extLst>
              <a:ext uri="{FF2B5EF4-FFF2-40B4-BE49-F238E27FC236}">
                <a16:creationId xmlns:a16="http://schemas.microsoft.com/office/drawing/2014/main" id="{CAE2C18E-1CB2-4629-80EE-787A051F684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7D6A215-0F35-4DF7-ABDA-E069FE432F3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831EE216-0377-4831-BFE0-D3FF2660D1A3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493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8B663531-0472-4C59-857A-10DD494EE0B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4959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700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E2C48F24-6A92-43E0-A716-05BCC5EC9AEE}"/>
              </a:ext>
            </a:extLst>
          </p:cNvPr>
          <p:cNvSpPr/>
          <p:nvPr userDrawn="1"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18" name="Bildplatzhalter 41">
            <a:extLst>
              <a:ext uri="{FF2B5EF4-FFF2-40B4-BE49-F238E27FC236}">
                <a16:creationId xmlns:a16="http://schemas.microsoft.com/office/drawing/2014/main" id="{C5958058-309B-483F-887D-6AEFEFBB84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0915" y="153823"/>
            <a:ext cx="4375295" cy="6025489"/>
          </a:xfrm>
          <a:prstGeom prst="rect">
            <a:avLst/>
          </a:prstGeom>
          <a:solidFill>
            <a:srgbClr val="850042"/>
          </a:solid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30FB8424-9B0E-40E3-B29E-8BB077262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000" b="0" baseline="0" dirty="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70482C89-893F-4C02-A9C7-B794A3D0D7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E6AF1436-64CC-4660-944E-D7B485ED6C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685091A4-D4A4-4F7A-A243-20DF0F9324AB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6E8DC5A3-D1A9-4D51-8D4E-4DB941384BF2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9" name="Foliennummernplatzhalter 13">
            <a:extLst>
              <a:ext uri="{FF2B5EF4-FFF2-40B4-BE49-F238E27FC236}">
                <a16:creationId xmlns:a16="http://schemas.microsoft.com/office/drawing/2014/main" id="{5F95EA73-B59D-4C18-8381-AA45B8DFFC1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23DD1811-58AC-4F19-9D56-A9D22C4E8DA2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38200" y="6493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4015520-50AE-45AD-8D0F-3C20521B4D9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4959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142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0F46D8D-68B6-4E43-8139-806E4B35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002459-3955-42C4-9A2C-0EE83332D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F579FFD-8006-4EF8-97C5-0EA32B09E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23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2575DD-98B3-4CD9-8FAA-8219D5E3520B}" type="datetime1">
              <a:rPr lang="de-DE" smtClean="0"/>
              <a:pPr/>
              <a:t>02.10.2025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00545A6-3C68-4B8D-A297-504BB2096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148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0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292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4" r:id="rId4"/>
    <p:sldLayoutId id="2147483661" r:id="rId5"/>
    <p:sldLayoutId id="2147483666" r:id="rId6"/>
    <p:sldLayoutId id="2147483651" r:id="rId7"/>
    <p:sldLayoutId id="2147483663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62" r:id="rId14"/>
    <p:sldLayoutId id="2147483657" r:id="rId15"/>
    <p:sldLayoutId id="2147483658" r:id="rId16"/>
    <p:sldLayoutId id="2147483659" r:id="rId17"/>
    <p:sldLayoutId id="2147483665" r:id="rId1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ph-gmuend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ph-gmuend.de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2D996E3-69D2-467C-A442-7D084973C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645" y="2247901"/>
            <a:ext cx="11750467" cy="2362199"/>
          </a:xfrm>
        </p:spPr>
        <p:txBody>
          <a:bodyPr>
            <a:normAutofit/>
          </a:bodyPr>
          <a:lstStyle/>
          <a:p>
            <a:r>
              <a:rPr lang="de-DE" b="1" dirty="0"/>
              <a:t>Überblick über das Studium: </a:t>
            </a:r>
            <a:br>
              <a:rPr lang="de-DE" b="1" dirty="0"/>
            </a:br>
            <a:br>
              <a:rPr lang="de-DE" b="1" dirty="0"/>
            </a:br>
            <a:r>
              <a:rPr lang="de-DE" b="1" dirty="0"/>
              <a:t>B.A. (+ </a:t>
            </a:r>
            <a:r>
              <a:rPr lang="de-DE" b="1" dirty="0" err="1"/>
              <a:t>M.Ed</a:t>
            </a:r>
            <a:r>
              <a:rPr lang="de-DE" b="1" dirty="0"/>
              <a:t>.) </a:t>
            </a:r>
            <a:br>
              <a:rPr lang="de-DE" b="1" dirty="0"/>
            </a:br>
            <a:r>
              <a:rPr lang="de-DE" b="1" dirty="0"/>
              <a:t>Lehramt Grundschule</a:t>
            </a:r>
          </a:p>
        </p:txBody>
      </p:sp>
    </p:spTree>
    <p:extLst>
      <p:ext uri="{BB962C8B-B14F-4D97-AF65-F5344CB8AC3E}">
        <p14:creationId xmlns:p14="http://schemas.microsoft.com/office/powerpoint/2010/main" val="193560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1B000164-3E2B-4D3C-9A90-2575905DB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15" y="427452"/>
            <a:ext cx="3813048" cy="6363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EDA5A03-7597-4D7E-B919-4FE14F1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09" y="1094708"/>
            <a:ext cx="4552991" cy="1431989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DA896ADF-9E38-4A25-B6A3-4A37AA666050}"/>
              </a:ext>
            </a:extLst>
          </p:cNvPr>
          <p:cNvSpPr txBox="1"/>
          <p:nvPr/>
        </p:nvSpPr>
        <p:spPr>
          <a:xfrm rot="2213202">
            <a:off x="7369739" y="802153"/>
            <a:ext cx="16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12C3C29-8E6D-4951-AEB9-096391539D7F}"/>
              </a:ext>
            </a:extLst>
          </p:cNvPr>
          <p:cNvSpPr/>
          <p:nvPr/>
        </p:nvSpPr>
        <p:spPr>
          <a:xfrm>
            <a:off x="831850" y="1370933"/>
            <a:ext cx="3821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https://www.ph-gmuend.de/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627477-9FEA-4DAD-8D52-C73C23E0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2233"/>
            <a:ext cx="10515600" cy="913820"/>
          </a:xfrm>
        </p:spPr>
        <p:txBody>
          <a:bodyPr/>
          <a:lstStyle/>
          <a:p>
            <a:pPr algn="l"/>
            <a:r>
              <a:rPr lang="de-DE" sz="4000" dirty="0"/>
              <a:t>Informationen Homepage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A4EAC95-0070-4591-999B-216251490AED}"/>
              </a:ext>
            </a:extLst>
          </p:cNvPr>
          <p:cNvSpPr/>
          <p:nvPr/>
        </p:nvSpPr>
        <p:spPr>
          <a:xfrm>
            <a:off x="831850" y="2023098"/>
            <a:ext cx="8807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Startseite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Studium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Studierendenservicecenter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Studienberatung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CE22E419-FAFB-4CB6-A653-6AC6CA9C51ED}"/>
              </a:ext>
            </a:extLst>
          </p:cNvPr>
          <p:cNvSpPr/>
          <p:nvPr/>
        </p:nvSpPr>
        <p:spPr>
          <a:xfrm>
            <a:off x="733425" y="5238750"/>
            <a:ext cx="1028700" cy="219075"/>
          </a:xfrm>
          <a:prstGeom prst="rightArrow">
            <a:avLst/>
          </a:prstGeom>
          <a:solidFill>
            <a:srgbClr val="FBBA00"/>
          </a:solidFill>
          <a:ln w="19050">
            <a:solidFill>
              <a:srgbClr val="850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5AEA4909-FD9D-4B17-8603-010BDA37870B}"/>
              </a:ext>
            </a:extLst>
          </p:cNvPr>
          <p:cNvSpPr/>
          <p:nvPr/>
        </p:nvSpPr>
        <p:spPr>
          <a:xfrm>
            <a:off x="733425" y="4465043"/>
            <a:ext cx="1028700" cy="219075"/>
          </a:xfrm>
          <a:prstGeom prst="rightArrow">
            <a:avLst/>
          </a:prstGeom>
          <a:solidFill>
            <a:srgbClr val="FBBA00"/>
          </a:solidFill>
          <a:ln w="19050">
            <a:solidFill>
              <a:srgbClr val="850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F4E1A05E-6DC9-446B-A63A-C4F569208BCA}"/>
              </a:ext>
            </a:extLst>
          </p:cNvPr>
          <p:cNvSpPr txBox="1">
            <a:spLocks/>
          </p:cNvSpPr>
          <p:nvPr/>
        </p:nvSpPr>
        <p:spPr>
          <a:xfrm>
            <a:off x="6215798" y="2526697"/>
            <a:ext cx="3017520" cy="23826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Zentrale Studienberatung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Erste Anlaufstelle für jegliche Belange die mit dem Studium zusammenhängen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Vertrauliche und individuelle Beratung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03B2FE5-121E-4D56-9546-37B379DAB0D0}"/>
              </a:ext>
            </a:extLst>
          </p:cNvPr>
          <p:cNvSpPr txBox="1">
            <a:spLocks/>
          </p:cNvSpPr>
          <p:nvPr/>
        </p:nvSpPr>
        <p:spPr>
          <a:xfrm>
            <a:off x="9174480" y="3219172"/>
            <a:ext cx="3017520" cy="1631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Termine entweder ohne Vereinbarung in den Sprechzeiten oder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 Vereinbarung per Mail oder Telefon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FE40920-6512-43FC-96CC-152522DD788C}"/>
              </a:ext>
            </a:extLst>
          </p:cNvPr>
          <p:cNvSpPr txBox="1"/>
          <p:nvPr/>
        </p:nvSpPr>
        <p:spPr>
          <a:xfrm>
            <a:off x="8101320" y="5012831"/>
            <a:ext cx="3852672" cy="1631216"/>
          </a:xfrm>
          <a:prstGeom prst="rect">
            <a:avLst/>
          </a:prstGeom>
          <a:noFill/>
          <a:ln w="38100">
            <a:solidFill>
              <a:srgbClr val="FBBA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Bitte beachten!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Änderungen oder das Entfallen der Sprechzeiten werden tagesaktuell auf der Homepage vermerkt.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78A0034-5860-4611-BC6C-33E3B626A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08" y="2529247"/>
            <a:ext cx="5610225" cy="4114800"/>
          </a:xfrm>
          <a:prstGeom prst="rect">
            <a:avLst/>
          </a:prstGeom>
          <a:ln w="76200">
            <a:solidFill>
              <a:srgbClr val="850042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A13796E-6074-4C04-983E-EE42AB2BC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268" y="4973142"/>
            <a:ext cx="359775" cy="1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8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6A90D8A-D9B6-4D6F-ADD6-D34659E65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94" y="0"/>
            <a:ext cx="9869417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AAF1F13-A268-46B5-8DBC-BDCB1F6746C5}"/>
              </a:ext>
            </a:extLst>
          </p:cNvPr>
          <p:cNvSpPr/>
          <p:nvPr/>
        </p:nvSpPr>
        <p:spPr>
          <a:xfrm>
            <a:off x="1262894" y="0"/>
            <a:ext cx="210306" cy="220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86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43887DA-D7B5-4C74-98BA-7541DEF5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896100" cy="856924"/>
          </a:xfrm>
        </p:spPr>
        <p:txBody>
          <a:bodyPr/>
          <a:lstStyle/>
          <a:p>
            <a:r>
              <a:rPr lang="de-DE" dirty="0"/>
              <a:t>Einführung Fächer	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2CFD58C-9792-4FAF-A76C-71DF7C365D6B}"/>
              </a:ext>
            </a:extLst>
          </p:cNvPr>
          <p:cNvSpPr txBox="1"/>
          <p:nvPr/>
        </p:nvSpPr>
        <p:spPr>
          <a:xfrm>
            <a:off x="838200" y="1317300"/>
            <a:ext cx="3558988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Einführung Fächer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Englisch			HS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Biologie (GS)		HS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Ev./kath. Theologie		H127g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Biologie (Sek I)		HS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Alltagskultur und Gesundheit	B122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Deutsch (GS)		HS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Physik			B201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Geographie		B222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Kunst			H132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Deutsch (Sek I) 		HS 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109568-51B3-4926-AE49-928DE6733319}"/>
              </a:ext>
            </a:extLst>
          </p:cNvPr>
          <p:cNvSpPr txBox="1"/>
          <p:nvPr/>
        </p:nvSpPr>
        <p:spPr>
          <a:xfrm>
            <a:off x="838200" y="5635949"/>
            <a:ext cx="373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sng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Hinweis: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jede Einführung findet am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2x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statt, Beginn um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Uhr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 um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Uhr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5D4E266-753E-479D-945C-7104667CEDD6}"/>
              </a:ext>
            </a:extLst>
          </p:cNvPr>
          <p:cNvSpPr txBox="1"/>
          <p:nvPr/>
        </p:nvSpPr>
        <p:spPr>
          <a:xfrm>
            <a:off x="5954806" y="1317300"/>
            <a:ext cx="3558988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Einführung Fächer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Chemie			B101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Geschichte		B222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Musik			HS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			HS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Wirtschaftslehre		HS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Mathematik (GS)		HS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Politikwissenschaft		H127g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Mathematik (Sek I)		HS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Technik			B001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39833A3-6F47-4213-9689-2943033C82AF}"/>
              </a:ext>
            </a:extLst>
          </p:cNvPr>
          <p:cNvSpPr txBox="1"/>
          <p:nvPr/>
        </p:nvSpPr>
        <p:spPr>
          <a:xfrm>
            <a:off x="5954806" y="5635949"/>
            <a:ext cx="373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sng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Hinweis: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jede Einführung findet am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 2x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statt, Beginn um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Uhr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 um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Uhr </a:t>
            </a:r>
          </a:p>
        </p:txBody>
      </p:sp>
    </p:spTree>
    <p:extLst>
      <p:ext uri="{BB962C8B-B14F-4D97-AF65-F5344CB8AC3E}">
        <p14:creationId xmlns:p14="http://schemas.microsoft.com/office/powerpoint/2010/main" val="16270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31A053D-2528-47A8-98E9-63EADD9F8E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929750"/>
            <a:ext cx="3666066" cy="592825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F1C2B80-C4C8-45F7-A33B-9455E097D660}"/>
              </a:ext>
            </a:extLst>
          </p:cNvPr>
          <p:cNvSpPr/>
          <p:nvPr/>
        </p:nvSpPr>
        <p:spPr>
          <a:xfrm>
            <a:off x="838200" y="948267"/>
            <a:ext cx="1253067" cy="273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C4DD18-9DD3-49FB-8F9A-9156655B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Studienumfang	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BD818C2-818A-46F5-8909-BFA2E6CCF4CA}"/>
              </a:ext>
            </a:extLst>
          </p:cNvPr>
          <p:cNvSpPr txBox="1"/>
          <p:nvPr/>
        </p:nvSpPr>
        <p:spPr>
          <a:xfrm>
            <a:off x="4504267" y="1145850"/>
            <a:ext cx="2681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Sie studieren zwei Fächer:</a:t>
            </a:r>
          </a:p>
          <a:p>
            <a:pPr>
              <a:spcAft>
                <a:spcPts val="600"/>
              </a:spcAft>
            </a:pPr>
            <a:r>
              <a:rPr lang="de-DE" dirty="0"/>
              <a:t>1. Fach: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Deutsch</a:t>
            </a:r>
            <a:r>
              <a:rPr lang="de-DE" dirty="0"/>
              <a:t> 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Mathematik</a:t>
            </a:r>
          </a:p>
          <a:p>
            <a:endParaRPr lang="de-DE" dirty="0">
              <a:solidFill>
                <a:srgbClr val="850042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9DE254B-7194-4AC3-9606-085184AE16D9}"/>
              </a:ext>
            </a:extLst>
          </p:cNvPr>
          <p:cNvSpPr txBox="1"/>
          <p:nvPr/>
        </p:nvSpPr>
        <p:spPr>
          <a:xfrm>
            <a:off x="6337539" y="1508600"/>
            <a:ext cx="560142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2. Fach: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Naturwissenschaftlich-technischer Sachunterricht mit Schwerpunkt: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Sozialwissenschaftlicher Sachunterricht mit Schwerpunkt:</a:t>
            </a:r>
            <a:endParaRPr lang="de-DE" dirty="0">
              <a:solidFill>
                <a:srgbClr val="8500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8500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8500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85004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Englisch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Kunst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Musik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Theologie / Religionspädagogik </a:t>
            </a:r>
            <a:br>
              <a:rPr lang="de-DE" dirty="0">
                <a:solidFill>
                  <a:srgbClr val="850042"/>
                </a:solidFill>
              </a:rPr>
            </a:br>
            <a:r>
              <a:rPr lang="de-DE" dirty="0"/>
              <a:t>(evangelisch oder katholisch)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CC5EB07-AF73-4679-9B7E-0266E51A2834}"/>
              </a:ext>
            </a:extLst>
          </p:cNvPr>
          <p:cNvSpPr/>
          <p:nvPr/>
        </p:nvSpPr>
        <p:spPr>
          <a:xfrm>
            <a:off x="8161866" y="2122114"/>
            <a:ext cx="37770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Alltagskultur und Gesundheit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Biologie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Chemie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Physik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Technik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6B885C-B5E8-4B3C-849C-D24C9AF65769}"/>
              </a:ext>
            </a:extLst>
          </p:cNvPr>
          <p:cNvSpPr/>
          <p:nvPr/>
        </p:nvSpPr>
        <p:spPr>
          <a:xfrm>
            <a:off x="8161866" y="3769117"/>
            <a:ext cx="3777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Geographie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Geschichte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50042"/>
                </a:solidFill>
              </a:rPr>
              <a:t>Politikwissenschaft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Wirtschaft</a:t>
            </a:r>
            <a:endParaRPr lang="de-DE" dirty="0">
              <a:solidFill>
                <a:srgbClr val="850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8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4DD18-9DD3-49FB-8F9A-9156655B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Studienumfang	</a:t>
            </a:r>
          </a:p>
        </p:txBody>
      </p:sp>
      <p:pic>
        <p:nvPicPr>
          <p:cNvPr id="6" name="Picture 2" descr="8cd14ce8-e8de-43f7-b687-a8b7d7d00446@ph-gmuend">
            <a:extLst>
              <a:ext uri="{FF2B5EF4-FFF2-40B4-BE49-F238E27FC236}">
                <a16:creationId xmlns:a16="http://schemas.microsoft.com/office/drawing/2014/main" id="{8654ED9D-1AC9-46CC-B1C1-BC3542463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2" t="13590" r="1152" b="9875"/>
          <a:stretch/>
        </p:blipFill>
        <p:spPr bwMode="auto">
          <a:xfrm>
            <a:off x="579437" y="1219148"/>
            <a:ext cx="11612563" cy="563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55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E28BF3-AAD1-4D8C-BB4C-BA49DDDF3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1510"/>
            <a:ext cx="10687051" cy="47754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850042"/>
                </a:solidFill>
              </a:rPr>
              <a:t>Mentoring-Programm</a:t>
            </a:r>
            <a:r>
              <a:rPr lang="de-DE" sz="2000" b="1" dirty="0"/>
              <a:t> 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Infos und Hilfe von Studierenden während der Einführungswoche</a:t>
            </a:r>
          </a:p>
          <a:p>
            <a:endParaRPr lang="de-D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850042"/>
                </a:solidFill>
              </a:rPr>
              <a:t>Moodle</a:t>
            </a:r>
            <a:r>
              <a:rPr lang="de-DE" sz="2000" b="1" dirty="0">
                <a:solidFill>
                  <a:srgbClr val="850042"/>
                </a:solidFill>
              </a:rPr>
              <a:t>-Kurs</a:t>
            </a:r>
            <a:br>
              <a:rPr lang="de-DE" sz="2000" dirty="0"/>
            </a:b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Infos und Checklisten immer zur Hand</a:t>
            </a:r>
            <a:endParaRPr lang="de-DE" sz="20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7C4EEC8-DD69-431B-857A-055B7F4E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Erfolgreich studieren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4BEAB8E-E6C8-4415-8E70-AF92BE091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426" y="3625716"/>
            <a:ext cx="3961147" cy="255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8ABCE36-1879-442B-BA0C-97239B25089F}"/>
              </a:ext>
            </a:extLst>
          </p:cNvPr>
          <p:cNvSpPr/>
          <p:nvPr/>
        </p:nvSpPr>
        <p:spPr>
          <a:xfrm>
            <a:off x="0" y="6327866"/>
            <a:ext cx="12192000" cy="530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F222C85-7586-41A1-9A92-47B3AA10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Lehramtsordnung 2015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C6FFED-7C15-4EF7-8D47-F20CE570C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1336222"/>
            <a:ext cx="10515600" cy="1176034"/>
          </a:xfrm>
        </p:spPr>
        <p:txBody>
          <a:bodyPr>
            <a:normAutofit/>
          </a:bodyPr>
          <a:lstStyle/>
          <a:p>
            <a:r>
              <a:rPr lang="de-DE" sz="3200" dirty="0"/>
              <a:t>Studien- und Prüfungsordnung </a:t>
            </a:r>
            <a:r>
              <a:rPr lang="de-DE" sz="3200" b="1" dirty="0"/>
              <a:t>2015</a:t>
            </a:r>
            <a:r>
              <a:rPr lang="de-DE" sz="3200" dirty="0"/>
              <a:t> </a:t>
            </a:r>
          </a:p>
          <a:p>
            <a:r>
              <a:rPr lang="de-DE" sz="3200" dirty="0"/>
              <a:t>(mit allen Änderungen)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3017D77-6625-4476-A3E0-FF2CBEAFA01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1849" y="3130691"/>
            <a:ext cx="10515600" cy="1176034"/>
          </a:xfrm>
        </p:spPr>
        <p:txBody>
          <a:bodyPr>
            <a:normAutofit/>
          </a:bodyPr>
          <a:lstStyle/>
          <a:p>
            <a:r>
              <a:rPr lang="de-DE" sz="3200" dirty="0"/>
              <a:t>Modulhandbuch gültig ab </a:t>
            </a:r>
            <a:r>
              <a:rPr lang="de-DE" sz="3200" b="1" dirty="0" err="1"/>
              <a:t>WiSe</a:t>
            </a:r>
            <a:r>
              <a:rPr lang="de-DE" sz="3200" b="1" dirty="0"/>
              <a:t> 20/21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16FB7D-ADD6-408F-932D-2CEEE47EF81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8200" y="4852416"/>
            <a:ext cx="10515600" cy="1176034"/>
          </a:xfrm>
        </p:spPr>
        <p:txBody>
          <a:bodyPr>
            <a:normAutofit/>
          </a:bodyPr>
          <a:lstStyle/>
          <a:p>
            <a:r>
              <a:rPr lang="de-DE" sz="3200" dirty="0"/>
              <a:t>Studienbegleitende Modulprüfungen können </a:t>
            </a:r>
            <a:r>
              <a:rPr lang="de-DE" sz="3200" b="1" dirty="0"/>
              <a:t>zweimal</a:t>
            </a:r>
            <a:r>
              <a:rPr lang="de-DE" sz="3200" dirty="0"/>
              <a:t> wiederholt werden.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3EDC7A4-3FCE-434E-9CA4-4AD8C205D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01" y="472375"/>
            <a:ext cx="3813048" cy="6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5D7FD392-21D9-498E-92F5-1D6BA3A13989}"/>
              </a:ext>
            </a:extLst>
          </p:cNvPr>
          <p:cNvSpPr/>
          <p:nvPr/>
        </p:nvSpPr>
        <p:spPr>
          <a:xfrm>
            <a:off x="0" y="6327866"/>
            <a:ext cx="12192000" cy="530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0EFA44-C76B-4A66-B62C-AB912065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Fachwechsel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61118C-7286-465C-A5DE-06264DF08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16053"/>
            <a:ext cx="5201481" cy="1001880"/>
          </a:xfrm>
        </p:spPr>
        <p:txBody>
          <a:bodyPr>
            <a:normAutofit/>
          </a:bodyPr>
          <a:lstStyle/>
          <a:p>
            <a:r>
              <a:rPr lang="de-DE" dirty="0"/>
              <a:t>Ein Wechsel eines gewählten Studienfaches ist im Verlauf des Lehramtsstudiums insgesamt </a:t>
            </a:r>
            <a:r>
              <a:rPr lang="de-DE" b="1" dirty="0">
                <a:solidFill>
                  <a:srgbClr val="FBBA00"/>
                </a:solidFill>
              </a:rPr>
              <a:t>nur einmal möglich</a:t>
            </a:r>
            <a:r>
              <a:rPr lang="de-DE" dirty="0"/>
              <a:t>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3522E9-CC7F-4E15-A80B-E5C1C98B685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200" y="2443867"/>
            <a:ext cx="5201481" cy="985133"/>
          </a:xfrm>
        </p:spPr>
        <p:txBody>
          <a:bodyPr>
            <a:normAutofit/>
          </a:bodyPr>
          <a:lstStyle/>
          <a:p>
            <a:r>
              <a:rPr lang="de-DE" dirty="0"/>
              <a:t>Ein Wechsel des Studienfachs ist </a:t>
            </a:r>
            <a:r>
              <a:rPr lang="de-DE" b="1" dirty="0">
                <a:solidFill>
                  <a:srgbClr val="FBBA00"/>
                </a:solidFill>
              </a:rPr>
              <a:t>spätestens bis zum Beginn des 4. Semesters</a:t>
            </a:r>
            <a:r>
              <a:rPr lang="de-DE" dirty="0">
                <a:solidFill>
                  <a:srgbClr val="FBBA00"/>
                </a:solidFill>
              </a:rPr>
              <a:t> </a:t>
            </a:r>
            <a:r>
              <a:rPr lang="de-DE" dirty="0"/>
              <a:t>möglich.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BFD6FB-6E5D-43CF-8903-E1CF036363A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8200" y="4706703"/>
            <a:ext cx="5201481" cy="913820"/>
          </a:xfrm>
          <a:ln w="38100">
            <a:solidFill>
              <a:srgbClr val="B3DCD6"/>
            </a:solidFill>
          </a:ln>
        </p:spPr>
        <p:txBody>
          <a:bodyPr/>
          <a:lstStyle/>
          <a:p>
            <a:r>
              <a:rPr lang="de-DE" dirty="0"/>
              <a:t>Formular – </a:t>
            </a:r>
            <a:r>
              <a:rPr lang="de-DE" dirty="0">
                <a:solidFill>
                  <a:srgbClr val="FBBA00"/>
                </a:solidFill>
              </a:rPr>
              <a:t>Antrag auf Fachwechsel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DFF88D-5610-4D35-8ED3-997BB0DD6F5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6046" y="4706703"/>
            <a:ext cx="5188778" cy="913820"/>
          </a:xfrm>
          <a:ln w="38100">
            <a:solidFill>
              <a:srgbClr val="B3DCD6"/>
            </a:solidFill>
          </a:ln>
        </p:spPr>
        <p:txBody>
          <a:bodyPr/>
          <a:lstStyle/>
          <a:p>
            <a:r>
              <a:rPr lang="de-DE" dirty="0"/>
              <a:t>Formular – </a:t>
            </a:r>
            <a:r>
              <a:rPr lang="de-DE" dirty="0">
                <a:solidFill>
                  <a:srgbClr val="FBBA00"/>
                </a:solidFill>
              </a:rPr>
              <a:t>Antrag auf Fachwechsel während der Immatrikulationsphase 1. Semester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EA5FDAA-0807-43D3-921F-C8DFAA2DF28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8200" y="5804391"/>
            <a:ext cx="5201481" cy="913820"/>
          </a:xfrm>
        </p:spPr>
        <p:txBody>
          <a:bodyPr>
            <a:normAutofit fontScale="92500" lnSpcReduction="20000"/>
          </a:bodyPr>
          <a:lstStyle/>
          <a:p>
            <a:r>
              <a:rPr lang="de-DE" i="1" dirty="0">
                <a:solidFill>
                  <a:srgbClr val="B3DCD6"/>
                </a:solidFill>
              </a:rPr>
              <a:t>Homepage: </a:t>
            </a:r>
            <a:r>
              <a:rPr lang="de-DE" dirty="0"/>
              <a:t>Studium &gt; Studienorganisation &gt; Formulare und Anträge für Belange des Studiums &gt; Fachwechsel und Studiengangwechsel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793246C-F5E4-4813-B503-9192C926F96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76046" y="5804391"/>
            <a:ext cx="5188778" cy="913820"/>
          </a:xfrm>
        </p:spPr>
        <p:txBody>
          <a:bodyPr>
            <a:normAutofit fontScale="92500" lnSpcReduction="20000"/>
          </a:bodyPr>
          <a:lstStyle/>
          <a:p>
            <a:r>
              <a:rPr lang="de-DE" i="1" dirty="0">
                <a:solidFill>
                  <a:srgbClr val="B3DCD6"/>
                </a:solidFill>
              </a:rPr>
              <a:t>Homepage: </a:t>
            </a:r>
            <a:r>
              <a:rPr lang="de-DE" dirty="0"/>
              <a:t>Studium &gt; Studienorganisation &gt; Formulare und Anträge für Belange des Studiums &gt; Fachwechsel und Studiengangwechsel</a:t>
            </a: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B7890086-F4DE-4030-8DD7-599C466B2C90}"/>
              </a:ext>
            </a:extLst>
          </p:cNvPr>
          <p:cNvSpPr/>
          <p:nvPr/>
        </p:nvSpPr>
        <p:spPr>
          <a:xfrm>
            <a:off x="3352549" y="4570900"/>
            <a:ext cx="166432" cy="330975"/>
          </a:xfrm>
          <a:prstGeom prst="downArrow">
            <a:avLst/>
          </a:prstGeom>
          <a:solidFill>
            <a:srgbClr val="FBB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75CA7E5-E50B-4076-9326-D433DE081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01" y="472375"/>
            <a:ext cx="3813048" cy="636311"/>
          </a:xfrm>
          <a:prstGeom prst="rect">
            <a:avLst/>
          </a:prstGeom>
        </p:spPr>
      </p:pic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E05BD3E6-4E30-4E75-85E7-1046C36D3D4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76046" y="1316052"/>
            <a:ext cx="5188778" cy="1001879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>
                <a:solidFill>
                  <a:srgbClr val="FBBA00"/>
                </a:solidFill>
              </a:rPr>
              <a:t>Wechsel im 1. Semester</a:t>
            </a:r>
            <a:r>
              <a:rPr lang="de-DE" dirty="0"/>
              <a:t>, die im Studierendensekretariat bis spätestens </a:t>
            </a:r>
            <a:r>
              <a:rPr lang="de-DE" b="1" dirty="0">
                <a:solidFill>
                  <a:srgbClr val="FBBA00"/>
                </a:solidFill>
              </a:rPr>
              <a:t>31. Oktober</a:t>
            </a:r>
            <a:r>
              <a:rPr lang="de-DE" dirty="0">
                <a:solidFill>
                  <a:srgbClr val="FBBA00"/>
                </a:solidFill>
              </a:rPr>
              <a:t> </a:t>
            </a:r>
            <a:r>
              <a:rPr lang="de-DE" dirty="0"/>
              <a:t>vorgenommen werden, werden nicht dazu gezählt!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FB96AA68-B62A-49C4-9943-5566B29D5343}"/>
              </a:ext>
            </a:extLst>
          </p:cNvPr>
          <p:cNvSpPr txBox="1">
            <a:spLocks/>
          </p:cNvSpPr>
          <p:nvPr/>
        </p:nvSpPr>
        <p:spPr>
          <a:xfrm>
            <a:off x="831850" y="3610941"/>
            <a:ext cx="5207830" cy="911894"/>
          </a:xfrm>
          <a:prstGeom prst="rect">
            <a:avLst/>
          </a:prstGeom>
          <a:solidFill>
            <a:srgbClr val="85004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Ein Wechsel des Schwerpunktes im gewählten Sachunterrichtsfach ist</a:t>
            </a:r>
            <a:r>
              <a:rPr lang="de-DE" b="1" dirty="0"/>
              <a:t> </a:t>
            </a:r>
            <a:r>
              <a:rPr lang="de-DE" b="1" dirty="0">
                <a:solidFill>
                  <a:srgbClr val="FBBA00"/>
                </a:solidFill>
              </a:rPr>
              <a:t>zusätzlich einmalig </a:t>
            </a:r>
            <a:r>
              <a:rPr lang="de-DE" dirty="0"/>
              <a:t>möglich</a:t>
            </a:r>
          </a:p>
        </p:txBody>
      </p:sp>
      <p:sp>
        <p:nvSpPr>
          <p:cNvPr id="18" name="Pfeil: nach unten 17">
            <a:extLst>
              <a:ext uri="{FF2B5EF4-FFF2-40B4-BE49-F238E27FC236}">
                <a16:creationId xmlns:a16="http://schemas.microsoft.com/office/drawing/2014/main" id="{7B7A308B-0EA8-4686-8383-AB721B908630}"/>
              </a:ext>
            </a:extLst>
          </p:cNvPr>
          <p:cNvSpPr/>
          <p:nvPr/>
        </p:nvSpPr>
        <p:spPr>
          <a:xfrm>
            <a:off x="8787219" y="4570900"/>
            <a:ext cx="166432" cy="330975"/>
          </a:xfrm>
          <a:prstGeom prst="downArrow">
            <a:avLst/>
          </a:prstGeom>
          <a:solidFill>
            <a:srgbClr val="FBB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4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E96777D-0407-46DF-B132-97C1AD465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49" y="2609698"/>
            <a:ext cx="9613023" cy="315359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B000164-3E2B-4D3C-9A90-2575905DB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15" y="427452"/>
            <a:ext cx="3813048" cy="6363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EDA5A03-7597-4D7E-B919-4FE14F1C1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09" y="1094708"/>
            <a:ext cx="4552991" cy="1431989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DA896ADF-9E38-4A25-B6A3-4A37AA666050}"/>
              </a:ext>
            </a:extLst>
          </p:cNvPr>
          <p:cNvSpPr txBox="1"/>
          <p:nvPr/>
        </p:nvSpPr>
        <p:spPr>
          <a:xfrm rot="2213202">
            <a:off x="7369739" y="802153"/>
            <a:ext cx="16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12C3C29-8E6D-4951-AEB9-096391539D7F}"/>
              </a:ext>
            </a:extLst>
          </p:cNvPr>
          <p:cNvSpPr/>
          <p:nvPr/>
        </p:nvSpPr>
        <p:spPr>
          <a:xfrm>
            <a:off x="831850" y="1370933"/>
            <a:ext cx="3821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https://www.ph-gmuend.de/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4C627477-9FEA-4DAD-8D52-C73C23E0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2233"/>
            <a:ext cx="10515600" cy="913820"/>
          </a:xfrm>
        </p:spPr>
        <p:txBody>
          <a:bodyPr/>
          <a:lstStyle/>
          <a:p>
            <a:pPr algn="l"/>
            <a:r>
              <a:rPr lang="de-DE" sz="4000" dirty="0"/>
              <a:t>Informationen Homepage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A4EAC95-0070-4591-999B-216251490AED}"/>
              </a:ext>
            </a:extLst>
          </p:cNvPr>
          <p:cNvSpPr/>
          <p:nvPr/>
        </p:nvSpPr>
        <p:spPr>
          <a:xfrm>
            <a:off x="831850" y="2023098"/>
            <a:ext cx="8807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Startseite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Studium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Studienorganisation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8500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Studien- und Prüfungsordnungen 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CE22E419-FAFB-4CB6-A653-6AC6CA9C51ED}"/>
              </a:ext>
            </a:extLst>
          </p:cNvPr>
          <p:cNvSpPr/>
          <p:nvPr/>
        </p:nvSpPr>
        <p:spPr>
          <a:xfrm>
            <a:off x="891116" y="4769281"/>
            <a:ext cx="1028700" cy="219075"/>
          </a:xfrm>
          <a:prstGeom prst="rightArrow">
            <a:avLst/>
          </a:prstGeom>
          <a:solidFill>
            <a:srgbClr val="FBBA00"/>
          </a:solidFill>
          <a:ln w="19050">
            <a:solidFill>
              <a:srgbClr val="850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5AEA4909-FD9D-4B17-8603-010BDA37870B}"/>
              </a:ext>
            </a:extLst>
          </p:cNvPr>
          <p:cNvSpPr/>
          <p:nvPr/>
        </p:nvSpPr>
        <p:spPr>
          <a:xfrm>
            <a:off x="891116" y="4186495"/>
            <a:ext cx="1028700" cy="219075"/>
          </a:xfrm>
          <a:prstGeom prst="rightArrow">
            <a:avLst/>
          </a:prstGeom>
          <a:solidFill>
            <a:srgbClr val="FBBA00"/>
          </a:solidFill>
          <a:ln w="19050">
            <a:solidFill>
              <a:srgbClr val="850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18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_PowerPooint_Vorlage_03_25.pptx" id="{2E7269BC-330A-4C6E-AA52-2DAABD8AF03A}" vid="{ED4E4C7F-9FE7-4447-8E74-E43182B757B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F7F87F0811904AA078EFB0E1DCB83E" ma:contentTypeVersion="4" ma:contentTypeDescription="Ein neues Dokument erstellen." ma:contentTypeScope="" ma:versionID="be2b7fee285fc32670940eb4f0f8afa4">
  <xsd:schema xmlns:xsd="http://www.w3.org/2001/XMLSchema" xmlns:xs="http://www.w3.org/2001/XMLSchema" xmlns:p="http://schemas.microsoft.com/office/2006/metadata/properties" xmlns:ns2="98ea02b2-763a-423f-934e-75861de94704" targetNamespace="http://schemas.microsoft.com/office/2006/metadata/properties" ma:root="true" ma:fieldsID="77c53ad5145c643eb7f430719a4ec3e8" ns2:_="">
    <xsd:import namespace="98ea02b2-763a-423f-934e-75861de947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a02b2-763a-423f-934e-75861de947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7AEC1B-6B25-457E-B038-17B17E4AC3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BB9273-0800-4D73-96FE-45327038BC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848F8E-305A-49E3-9B96-8FF126260A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ea02b2-763a-423f-934e-75861de947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PH_PowerPooint_Vorlage_03_25</Template>
  <TotalTime>0</TotalTime>
  <Words>483</Words>
  <Application>Microsoft Office PowerPoint</Application>
  <PresentationFormat>Breitbild</PresentationFormat>
  <Paragraphs>92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Office</vt:lpstr>
      <vt:lpstr>Überblick über das Studium:   B.A. (+ M.Ed.)  Lehramt Grundschule</vt:lpstr>
      <vt:lpstr>PowerPoint-Präsentation</vt:lpstr>
      <vt:lpstr>Einführung Fächer </vt:lpstr>
      <vt:lpstr>Studienumfang </vt:lpstr>
      <vt:lpstr>Studienumfang </vt:lpstr>
      <vt:lpstr>Erfolgreich studieren</vt:lpstr>
      <vt:lpstr>Lehramtsordnung 2015</vt:lpstr>
      <vt:lpstr>Fachwechsel</vt:lpstr>
      <vt:lpstr>Informationen Homepage</vt:lpstr>
      <vt:lpstr>Informationen Homepage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Überblick über das Studium:  B.A. Lehramt Grundschule</dc:title>
  <dc:creator>Poncet, Léonie</dc:creator>
  <cp:lastModifiedBy>Fuchs, Britta Lena</cp:lastModifiedBy>
  <cp:revision>16</cp:revision>
  <dcterms:created xsi:type="dcterms:W3CDTF">2025-04-07T06:52:17Z</dcterms:created>
  <dcterms:modified xsi:type="dcterms:W3CDTF">2025-10-02T14:02:20Z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0x01010046F7F87F0811904AA078EFB0E1DCB83E</vt:lpwstr>
  </property>
</Properties>
</file>