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A00"/>
    <a:srgbClr val="850042"/>
    <a:srgbClr val="B3D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74" autoAdjust="0"/>
  </p:normalViewPr>
  <p:slideViewPr>
    <p:cSldViewPr snapToGrid="0" showGuides="1">
      <p:cViewPr varScale="1">
        <p:scale>
          <a:sx n="67" d="100"/>
          <a:sy n="67" d="100"/>
        </p:scale>
        <p:origin x="64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0" d="100"/>
          <a:sy n="50" d="100"/>
        </p:scale>
        <p:origin x="2708" y="5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D139E-EE88-4FB4-BA53-896E3E062A97}" type="datetimeFigureOut">
              <a:rPr lang="de-DE" smtClean="0"/>
              <a:t>30.09.2025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C2509-0F0F-464F-8BFB-28372F287D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791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2853691A-BDB4-4C5C-A168-19B7FC92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743" y="1195548"/>
            <a:ext cx="11372921" cy="1365135"/>
          </a:xfrm>
        </p:spPr>
        <p:txBody>
          <a:bodyPr anchor="b">
            <a:normAutofit/>
          </a:bodyPr>
          <a:lstStyle>
            <a:lvl1pPr>
              <a:defRPr sz="4000">
                <a:solidFill>
                  <a:srgbClr val="99045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F59928-1A42-4828-B4D5-3044233A7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791" y="499247"/>
            <a:ext cx="3183466" cy="531248"/>
          </a:xfrm>
          <a:prstGeom prst="rect">
            <a:avLst/>
          </a:prstGeom>
        </p:spPr>
      </p:pic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D2A69F17-26F2-40D5-9285-349622B3B8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9100" y="2725738"/>
            <a:ext cx="11372850" cy="3633787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004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5B16A920-1FF7-47CA-91BA-4A45983BF4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49" y="3387725"/>
            <a:ext cx="5680075" cy="17008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4000" b="0" spc="-15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Abschnittsüberschrift</a:t>
            </a:r>
          </a:p>
        </p:txBody>
      </p:sp>
      <p:sp>
        <p:nvSpPr>
          <p:cNvPr id="11" name="Rechtwinkliges Dreieck 10">
            <a:extLst>
              <a:ext uri="{FF2B5EF4-FFF2-40B4-BE49-F238E27FC236}">
                <a16:creationId xmlns:a16="http://schemas.microsoft.com/office/drawing/2014/main" id="{FFFCEEB6-0DB8-4AEC-BBFC-9A525195CDFD}"/>
              </a:ext>
            </a:extLst>
          </p:cNvPr>
          <p:cNvSpPr/>
          <p:nvPr userDrawn="1"/>
        </p:nvSpPr>
        <p:spPr>
          <a:xfrm rot="18900000" flipH="1">
            <a:off x="436216" y="4610094"/>
            <a:ext cx="218598" cy="218598"/>
          </a:xfrm>
          <a:prstGeom prst="rtTriangle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57CD1621-E2CD-4C08-8048-E7781EB582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5164364"/>
            <a:ext cx="5680075" cy="10785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2000" spc="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de-DE" noProof="0" dirty="0"/>
              <a:t>Untertitel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A5DC950-36A9-4091-9775-2DF19512A6C6}"/>
              </a:ext>
            </a:extLst>
          </p:cNvPr>
          <p:cNvSpPr/>
          <p:nvPr userDrawn="1"/>
        </p:nvSpPr>
        <p:spPr>
          <a:xfrm>
            <a:off x="6511925" y="131762"/>
            <a:ext cx="5416549" cy="541654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4" name="Bildplatzhalter 21">
            <a:extLst>
              <a:ext uri="{FF2B5EF4-FFF2-40B4-BE49-F238E27FC236}">
                <a16:creationId xmlns:a16="http://schemas.microsoft.com/office/drawing/2014/main" id="{057F7782-4300-4542-9A9D-2D0D2809496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15973" y="335810"/>
            <a:ext cx="5010912" cy="5010912"/>
          </a:xfrm>
          <a:prstGeom prst="rect">
            <a:avLst/>
          </a:prstGeom>
          <a:solidFill>
            <a:srgbClr val="850042"/>
          </a:solid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74243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EF66E-980B-4426-995C-46D9669A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2A09B838-DABF-4F81-AD21-7A05F0791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01510"/>
            <a:ext cx="10296971" cy="47754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AC6FF0CE-D10A-4F86-8259-8679A64C22F2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B6772852-14AD-4EFD-969E-B5FC4F0AACC9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83A58BBB-C3F0-486C-804C-0D5CC5C42EF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F44F9A8F-AA22-4E8E-8B7A-82B7AF769F6C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50290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12C9A254-758F-4590-BBB1-4EC99F11556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50538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1542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8475455A-7F2C-494A-AD66-F009C234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F7B04C46-52CE-48E6-A9CE-F0316BE47795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>
            <a:extLst>
              <a:ext uri="{FF2B5EF4-FFF2-40B4-BE49-F238E27FC236}">
                <a16:creationId xmlns:a16="http://schemas.microsoft.com/office/drawing/2014/main" id="{EC1A3BBA-B8FC-4F6A-BDB4-AAF34600C5D2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5" name="Foliennummernplatzhalter 13">
            <a:extLst>
              <a:ext uri="{FF2B5EF4-FFF2-40B4-BE49-F238E27FC236}">
                <a16:creationId xmlns:a16="http://schemas.microsoft.com/office/drawing/2014/main" id="{B09FD3C1-8C9B-4B4D-82DC-DDD41844700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30012874-A6A6-4B99-8081-6A7A652B2004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50290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118E23D1-A2F7-43C6-BDEB-96ED489C194F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50538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7012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F308F0DF-B3C3-445F-9665-ED5FD05A3DAC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2C7470A2-552B-47B0-9920-BDF8359C73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8546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2000" b="0" spc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Zitat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63F2214-7623-4D87-96B2-6B91AB69624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85100" y="430410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88F2F053-1603-4AD1-8CFB-EA26E7F742F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039648" y="2100505"/>
            <a:ext cx="800100" cy="1197864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080935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F0A031AF-524B-4A85-9D51-B1F498352585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26353E6-C4D8-4074-9913-0428700BB0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8546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2000" b="0" spc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Zitat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C02AC37C-EE6C-47DE-8F4F-EA7F74028E9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85100" y="430410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69476881-FA4C-4C4E-8072-410C8B8EEA5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039648" y="2100505"/>
            <a:ext cx="800100" cy="1197864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de-DE" sz="8800" b="0" i="0" noProof="0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376669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79718B5A-2084-4B5C-884B-6E40B694CF91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80128B7D-DF56-483F-9104-ABAD70207BE5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11" name="Foliennummernplatzhalter 13">
            <a:extLst>
              <a:ext uri="{FF2B5EF4-FFF2-40B4-BE49-F238E27FC236}">
                <a16:creationId xmlns:a16="http://schemas.microsoft.com/office/drawing/2014/main" id="{B408C564-76A6-43D7-A2C0-65CD534D4F9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CB4E619-4CA9-4A22-920F-20396BF5047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F3B7BB9C-5591-43FB-A276-5CEECC3A37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5520" y="246253"/>
            <a:ext cx="8094972" cy="173887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000" b="0" baseline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58779623-6898-42F6-BA33-0810314D5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46039"/>
            <a:ext cx="10782283" cy="3830924"/>
          </a:xfrm>
        </p:spPr>
        <p:txBody>
          <a:bodyPr rtlCol="0">
            <a:normAutofit/>
          </a:bodyPr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CF2EEC9F-4E14-4602-AA99-001A070EF4A6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B8A21827-285E-4E6A-B364-9B681028BE8D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242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8">
            <a:extLst>
              <a:ext uri="{FF2B5EF4-FFF2-40B4-BE49-F238E27FC236}">
                <a16:creationId xmlns:a16="http://schemas.microsoft.com/office/drawing/2014/main" id="{0923A4E1-C22D-47A5-966C-F168DA87273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862414" y="1251145"/>
            <a:ext cx="6178609" cy="5465850"/>
          </a:xfrm>
          <a:prstGeom prst="rect">
            <a:avLst/>
          </a:prstGeom>
          <a:solidFill>
            <a:srgbClr val="850042"/>
          </a:solidFill>
        </p:spPr>
        <p:txBody>
          <a:bodyPr vert="horz" wrap="square" lIns="274320" tIns="64008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88B5BF8-D240-4888-9ADE-91E2556803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" y="504419"/>
            <a:ext cx="5144927" cy="1480711"/>
          </a:xfrm>
        </p:spPr>
        <p:txBody>
          <a:bodyPr vert="horz" lIns="91440" tIns="45720" rIns="91440" bIns="45720" rtlCol="0" anchor="b">
            <a:noAutofit/>
          </a:bodyPr>
          <a:lstStyle>
            <a:lvl1pPr marL="0" rtl="0">
              <a:defRPr lang="en-GB" sz="2000" b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  <a:endParaRPr lang="de-DE" noProof="0" dirty="0"/>
          </a:p>
        </p:txBody>
      </p:sp>
      <p:sp>
        <p:nvSpPr>
          <p:cNvPr id="9" name="Textplatzhalter 18">
            <a:extLst>
              <a:ext uri="{FF2B5EF4-FFF2-40B4-BE49-F238E27FC236}">
                <a16:creationId xmlns:a16="http://schemas.microsoft.com/office/drawing/2014/main" id="{7673279D-AF03-4CCA-B13C-1A6F81B821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0080" y="2526124"/>
            <a:ext cx="3801966" cy="3653188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None/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29780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AF2BFEF-B650-449C-876F-3C9182F59637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5B6DD19-5546-496E-AC66-B809F0A7802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rgbClr val="FBBA00"/>
                </a:solidFill>
              </a:defRPr>
            </a:lvl1pPr>
          </a:lstStyle>
          <a:p>
            <a:r>
              <a:rPr lang="de-DE" dirty="0"/>
              <a:t>Vielen Dank</a:t>
            </a:r>
          </a:p>
        </p:txBody>
      </p:sp>
    </p:spTree>
    <p:extLst>
      <p:ext uri="{BB962C8B-B14F-4D97-AF65-F5344CB8AC3E}">
        <p14:creationId xmlns:p14="http://schemas.microsoft.com/office/powerpoint/2010/main" val="737656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AF2BFEF-B650-449C-876F-3C9182F59637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5B6DD19-5546-496E-AC66-B809F0A7802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rgbClr val="850042"/>
                </a:solidFill>
              </a:defRPr>
            </a:lvl1pPr>
          </a:lstStyle>
          <a:p>
            <a:r>
              <a:rPr lang="de-DE" dirty="0"/>
              <a:t>Vielen Dank</a:t>
            </a:r>
          </a:p>
        </p:txBody>
      </p:sp>
    </p:spTree>
    <p:extLst>
      <p:ext uri="{BB962C8B-B14F-4D97-AF65-F5344CB8AC3E}">
        <p14:creationId xmlns:p14="http://schemas.microsoft.com/office/powerpoint/2010/main" val="34509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D419ABC6-24B7-4736-A500-B60BE668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896100" cy="85692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2D432537-6B10-46F1-9057-BF2F5DF9C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01510"/>
            <a:ext cx="10296971" cy="477545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4554099-207B-4D41-9BB1-F7FF5E257E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704" y="499247"/>
            <a:ext cx="3183466" cy="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626A805-5DDD-44F1-9F30-542851A52F50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850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99F4EAD-0026-4637-A687-B50C1185E3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4000" b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Blindtext</a:t>
            </a:r>
          </a:p>
        </p:txBody>
      </p:sp>
    </p:spTree>
    <p:extLst>
      <p:ext uri="{BB962C8B-B14F-4D97-AF65-F5344CB8AC3E}">
        <p14:creationId xmlns:p14="http://schemas.microsoft.com/office/powerpoint/2010/main" val="6733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626A805-5DDD-44F1-9F30-542851A52F50}"/>
              </a:ext>
            </a:extLst>
          </p:cNvPr>
          <p:cNvSpPr/>
          <p:nvPr userDrawn="1"/>
        </p:nvSpPr>
        <p:spPr>
          <a:xfrm>
            <a:off x="213645" y="213645"/>
            <a:ext cx="11750467" cy="6434983"/>
          </a:xfrm>
          <a:prstGeom prst="rect">
            <a:avLst/>
          </a:prstGeom>
          <a:solidFill>
            <a:srgbClr val="B3DC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99F4EAD-0026-4637-A687-B50C1185E3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3645" y="2665862"/>
            <a:ext cx="11750467" cy="1088847"/>
          </a:xfrm>
        </p:spPr>
        <p:txBody>
          <a:bodyPr anchor="b">
            <a:normAutofit/>
          </a:bodyPr>
          <a:lstStyle>
            <a:lvl1pPr algn="ctr">
              <a:defRPr sz="4000" b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/>
              <a:t>Blindtext</a:t>
            </a:r>
          </a:p>
        </p:txBody>
      </p:sp>
    </p:spTree>
    <p:extLst>
      <p:ext uri="{BB962C8B-B14F-4D97-AF65-F5344CB8AC3E}">
        <p14:creationId xmlns:p14="http://schemas.microsoft.com/office/powerpoint/2010/main" val="41406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C80F0F6-B049-4CF5-AAE2-F50891D5DF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0505" y="1948441"/>
            <a:ext cx="3230310" cy="4098850"/>
          </a:xfrm>
          <a:solidFill>
            <a:srgbClr val="850042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C71FCC16-BA98-4ED6-A91B-1F1967F6C6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82827" y="1948441"/>
            <a:ext cx="3230310" cy="4098850"/>
          </a:xfrm>
          <a:solidFill>
            <a:srgbClr val="850042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C2C8359-7D7F-43A5-95FD-908EA0DCF78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041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18B5FA72-BC04-4833-AD0E-023DCCFFA0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11363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7B780900-3D10-4B0B-B62A-CBDE0D9A25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8863" y="1947967"/>
            <a:ext cx="4485237" cy="40988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C8686EB2-D0A9-4A58-A97B-5B5BBFB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63" y="759389"/>
            <a:ext cx="4485237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124CD99-B2CE-4E4C-8BDB-731DB8392F0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6C73D429-1CD6-4102-B693-1D5E9DA71E23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2" name="Datumsplatzhalter 21">
            <a:extLst>
              <a:ext uri="{FF2B5EF4-FFF2-40B4-BE49-F238E27FC236}">
                <a16:creationId xmlns:a16="http://schemas.microsoft.com/office/drawing/2014/main" id="{50B0C0DD-C4DD-4053-B05D-1A9AEEAF432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23" name="Fußzeilenplatzhalter 22">
            <a:extLst>
              <a:ext uri="{FF2B5EF4-FFF2-40B4-BE49-F238E27FC236}">
                <a16:creationId xmlns:a16="http://schemas.microsoft.com/office/drawing/2014/main" id="{168DC811-C6A9-49FD-841F-110B0AA0E5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554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C80F0F6-B049-4CF5-AAE2-F50891D5DF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0505" y="1948441"/>
            <a:ext cx="3230310" cy="4098850"/>
          </a:xfrm>
          <a:solidFill>
            <a:srgbClr val="B3DCD6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C71FCC16-BA98-4ED6-A91B-1F1967F6C6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82827" y="1948441"/>
            <a:ext cx="3230310" cy="4098850"/>
          </a:xfrm>
          <a:solidFill>
            <a:srgbClr val="B3DCD6"/>
          </a:solidFill>
          <a:ln>
            <a:noFill/>
          </a:ln>
        </p:spPr>
        <p:txBody>
          <a:bodyPr tIns="720000">
            <a:normAutofit/>
          </a:bodyPr>
          <a:lstStyle>
            <a:lvl1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79388" indent="0">
              <a:buFontTx/>
              <a:buNone/>
              <a:defRPr sz="18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C2C8359-7D7F-43A5-95FD-908EA0DCF78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041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18B5FA72-BC04-4833-AD0E-023DCCFFA0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11363" y="810706"/>
            <a:ext cx="1773238" cy="161121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7B780900-3D10-4B0B-B62A-CBDE0D9A25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8863" y="1947967"/>
            <a:ext cx="4485237" cy="40988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0" indent="0">
              <a:buFontTx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C8686EB2-D0A9-4A58-A97B-5B5BBFB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63" y="759389"/>
            <a:ext cx="4485237" cy="856924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124CD99-B2CE-4E4C-8BDB-731DB8392F0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6C73D429-1CD6-4102-B693-1D5E9DA71E23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1" name="Foliennummernplatzhalter 13">
            <a:extLst>
              <a:ext uri="{FF2B5EF4-FFF2-40B4-BE49-F238E27FC236}">
                <a16:creationId xmlns:a16="http://schemas.microsoft.com/office/drawing/2014/main" id="{7E019CC3-A6C6-423E-885B-197471AF55E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DCB4E619-4CA9-4A22-920F-20396BF50470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22" name="Datumsplatzhalter 3">
            <a:extLst>
              <a:ext uri="{FF2B5EF4-FFF2-40B4-BE49-F238E27FC236}">
                <a16:creationId xmlns:a16="http://schemas.microsoft.com/office/drawing/2014/main" id="{B040B953-8E8B-4485-8C37-625932D57E22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23" name="Fußzeilenplatzhalter 4">
            <a:extLst>
              <a:ext uri="{FF2B5EF4-FFF2-40B4-BE49-F238E27FC236}">
                <a16:creationId xmlns:a16="http://schemas.microsoft.com/office/drawing/2014/main" id="{577CA35E-9226-47AC-8E5C-740A96126733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559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70E69-3D4D-4665-8030-41064DAB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2233"/>
            <a:ext cx="10515600" cy="913820"/>
          </a:xfrm>
        </p:spPr>
        <p:txBody>
          <a:bodyPr anchor="t">
            <a:normAutofit/>
          </a:bodyPr>
          <a:lstStyle>
            <a:lvl1pPr algn="ctr"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944734-9DE3-4195-800E-E0FAB29B7E4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1598436"/>
            <a:ext cx="5201481" cy="913820"/>
          </a:xfrm>
          <a:solidFill>
            <a:srgbClr val="85004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B5BC6506-FC72-4B36-ADE1-61C105DE85B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8672" y="1598436"/>
            <a:ext cx="5188778" cy="913820"/>
          </a:xfrm>
          <a:solidFill>
            <a:srgbClr val="85004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A2302FA-D9F8-4042-881A-55256EA55C7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31849" y="2673781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B77D669-94CB-4096-B195-2AB858B3BF0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58672" y="2673781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1A8E0ECE-DB0C-437F-B270-126E32F8E97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3749126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42250006-8DC8-4D12-AA9C-792FF4D94F2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165023" y="3749126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CEDBFE6-20C3-4556-A81D-2DBC5C67F8A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838200" y="4824471"/>
            <a:ext cx="5201481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90CA2F3D-C59A-4410-9BA9-0369CB664F5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65023" y="4824471"/>
            <a:ext cx="5188778" cy="913820"/>
          </a:xfrm>
          <a:solidFill>
            <a:srgbClr val="850042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05AD6AB-DB45-4A15-8FAB-C448C5FB0827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B5CD5A9C-0EE3-44CA-B124-95356EB43458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D92B8090-A9B2-4EBC-8FE9-BEEFFD5BDD36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6" name="Foliennummernplatzhalter 13">
            <a:extLst>
              <a:ext uri="{FF2B5EF4-FFF2-40B4-BE49-F238E27FC236}">
                <a16:creationId xmlns:a16="http://schemas.microsoft.com/office/drawing/2014/main" id="{CAE2C18E-1CB2-4629-80EE-787A051F684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7D6A215-0F35-4DF7-ABDA-E069FE432F3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CA2DCD-33C8-48FA-94C0-23567548692F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43EF56-1BD6-4335-B2F6-EC5F8FAD54F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386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70E69-3D4D-4665-8030-41064DAB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2233"/>
            <a:ext cx="10515600" cy="913820"/>
          </a:xfrm>
        </p:spPr>
        <p:txBody>
          <a:bodyPr anchor="t">
            <a:normAutofit/>
          </a:bodyPr>
          <a:lstStyle>
            <a:lvl1pPr algn="ctr">
              <a:defRPr sz="4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944734-9DE3-4195-800E-E0FAB29B7E4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1598436"/>
            <a:ext cx="5201481" cy="913820"/>
          </a:xfrm>
          <a:solidFill>
            <a:srgbClr val="B3DCD6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B5BC6506-FC72-4B36-ADE1-61C105DE85B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8672" y="1598436"/>
            <a:ext cx="5188778" cy="913820"/>
          </a:xfrm>
          <a:solidFill>
            <a:srgbClr val="B3DCD6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A2302FA-D9F8-4042-881A-55256EA55C7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31849" y="2673781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B77D669-94CB-4096-B195-2AB858B3BF0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58672" y="2673781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1A8E0ECE-DB0C-437F-B270-126E32F8E97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3749126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42250006-8DC8-4D12-AA9C-792FF4D94F2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165023" y="3749126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CEDBFE6-20C3-4556-A81D-2DBC5C67F8A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838200" y="4824471"/>
            <a:ext cx="5201481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90CA2F3D-C59A-4410-9BA9-0369CB664F5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65023" y="4824471"/>
            <a:ext cx="5188778" cy="913820"/>
          </a:xfrm>
          <a:solidFill>
            <a:srgbClr val="B3DCD6"/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Blindtext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05AD6AB-DB45-4A15-8FAB-C448C5FB0827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B5CD5A9C-0EE3-44CA-B124-95356EB43458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D92B8090-A9B2-4EBC-8FE9-BEEFFD5BDD36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6" name="Foliennummernplatzhalter 13">
            <a:extLst>
              <a:ext uri="{FF2B5EF4-FFF2-40B4-BE49-F238E27FC236}">
                <a16:creationId xmlns:a16="http://schemas.microsoft.com/office/drawing/2014/main" id="{CAE2C18E-1CB2-4629-80EE-787A051F684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7D6A215-0F35-4DF7-ABDA-E069FE432F3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831EE216-0377-4831-BFE0-D3FF2660D1A3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17" name="Fußzeilenplatzhalter 4">
            <a:extLst>
              <a:ext uri="{FF2B5EF4-FFF2-40B4-BE49-F238E27FC236}">
                <a16:creationId xmlns:a16="http://schemas.microsoft.com/office/drawing/2014/main" id="{8B663531-0472-4C59-857A-10DD494EE0BB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27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E2C48F24-6A92-43E0-A716-05BCC5EC9AEE}"/>
              </a:ext>
            </a:extLst>
          </p:cNvPr>
          <p:cNvSpPr/>
          <p:nvPr userDrawn="1"/>
        </p:nvSpPr>
        <p:spPr>
          <a:xfrm>
            <a:off x="1" y="1"/>
            <a:ext cx="4779963" cy="6413064"/>
          </a:xfrm>
          <a:custGeom>
            <a:avLst/>
            <a:gdLst>
              <a:gd name="connsiteX0" fmla="*/ 0 w 4779963"/>
              <a:gd name="connsiteY0" fmla="*/ 0 h 6413064"/>
              <a:gd name="connsiteX1" fmla="*/ 3376100 w 4779963"/>
              <a:gd name="connsiteY1" fmla="*/ 0 h 6413064"/>
              <a:gd name="connsiteX2" fmla="*/ 3478394 w 4779963"/>
              <a:gd name="connsiteY2" fmla="*/ 76494 h 6413064"/>
              <a:gd name="connsiteX3" fmla="*/ 4779963 w 4779963"/>
              <a:gd name="connsiteY3" fmla="*/ 2836412 h 6413064"/>
              <a:gd name="connsiteX4" fmla="*/ 1203311 w 4779963"/>
              <a:gd name="connsiteY4" fmla="*/ 6413064 h 6413064"/>
              <a:gd name="connsiteX5" fmla="*/ 139724 w 4779963"/>
              <a:gd name="connsiteY5" fmla="*/ 6252265 h 6413064"/>
              <a:gd name="connsiteX6" fmla="*/ 0 w 4779963"/>
              <a:gd name="connsiteY6" fmla="*/ 6201125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3" h="6413064">
                <a:moveTo>
                  <a:pt x="0" y="0"/>
                </a:moveTo>
                <a:lnTo>
                  <a:pt x="3376100" y="0"/>
                </a:lnTo>
                <a:lnTo>
                  <a:pt x="3478394" y="76494"/>
                </a:lnTo>
                <a:cubicBezTo>
                  <a:pt x="4273295" y="732504"/>
                  <a:pt x="4779963" y="1725289"/>
                  <a:pt x="4779963" y="2836412"/>
                </a:cubicBezTo>
                <a:cubicBezTo>
                  <a:pt x="4779963" y="4811742"/>
                  <a:pt x="3178641" y="6413064"/>
                  <a:pt x="1203311" y="6413064"/>
                </a:cubicBezTo>
                <a:cubicBezTo>
                  <a:pt x="832937" y="6413064"/>
                  <a:pt x="475711" y="6356768"/>
                  <a:pt x="139724" y="6252265"/>
                </a:cubicBezTo>
                <a:lnTo>
                  <a:pt x="0" y="6201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noProof="0" dirty="0"/>
          </a:p>
        </p:txBody>
      </p:sp>
      <p:sp>
        <p:nvSpPr>
          <p:cNvPr id="18" name="Bildplatzhalter 41">
            <a:extLst>
              <a:ext uri="{FF2B5EF4-FFF2-40B4-BE49-F238E27FC236}">
                <a16:creationId xmlns:a16="http://schemas.microsoft.com/office/drawing/2014/main" id="{C5958058-309B-483F-887D-6AEFEFBB84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0915" y="153823"/>
            <a:ext cx="4375295" cy="6025489"/>
          </a:xfrm>
          <a:prstGeom prst="rect">
            <a:avLst/>
          </a:prstGeom>
          <a:solidFill>
            <a:srgbClr val="850042"/>
          </a:solidFill>
        </p:spPr>
        <p:txBody>
          <a:bodyPr vert="horz" wrap="square" lIns="0" tIns="1097280" rIns="91440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de-DE" noProof="0" dirty="0"/>
              <a:t>Bild einfügen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30FB8424-9B0E-40E3-B29E-8BB077262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796" y="504419"/>
            <a:ext cx="6404696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000" b="0" baseline="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23" name="Textplatzhalter 18">
            <a:extLst>
              <a:ext uri="{FF2B5EF4-FFF2-40B4-BE49-F238E27FC236}">
                <a16:creationId xmlns:a16="http://schemas.microsoft.com/office/drawing/2014/main" id="{70482C89-893F-4C02-A9C7-B794A3D0D70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15796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  <p:sp>
        <p:nvSpPr>
          <p:cNvPr id="24" name="Textplatzhalter 18">
            <a:extLst>
              <a:ext uri="{FF2B5EF4-FFF2-40B4-BE49-F238E27FC236}">
                <a16:creationId xmlns:a16="http://schemas.microsoft.com/office/drawing/2014/main" id="{E6AF1436-64CC-4660-944E-D7B485ED6C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02972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de-DE" noProof="0"/>
              <a:t>Mastertextformat bearbeiten</a:t>
            </a:r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685091A4-D4A4-4F7A-A243-20DF0F9324AB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rgbClr val="FB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6E8DC5A3-D1A9-4D51-8D4E-4DB941384BF2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sp>
        <p:nvSpPr>
          <p:cNvPr id="29" name="Foliennummernplatzhalter 13">
            <a:extLst>
              <a:ext uri="{FF2B5EF4-FFF2-40B4-BE49-F238E27FC236}">
                <a16:creationId xmlns:a16="http://schemas.microsoft.com/office/drawing/2014/main" id="{5F95EA73-B59D-4C18-8381-AA45B8DFFC1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DCB4E619-4CA9-4A22-920F-20396BF50470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23DD1811-58AC-4F19-9D56-A9D22C4E8DA2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838200" y="64934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14015520-50AE-45AD-8D0F-3C20521B4D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4959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14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0F46D8D-68B6-4E43-8139-806E4B35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002459-3955-42C4-9A2C-0EE83332D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3F579FFD-8006-4EF8-97C5-0EA32B09E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1232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2575DD-98B3-4CD9-8FAA-8219D5E3520B}" type="datetime1">
              <a:rPr lang="de-DE" smtClean="0"/>
              <a:pPr/>
              <a:t>30.09.2025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00545A6-3C68-4B8D-A297-504BB2096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1480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292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64" r:id="rId4"/>
    <p:sldLayoutId id="2147483661" r:id="rId5"/>
    <p:sldLayoutId id="2147483666" r:id="rId6"/>
    <p:sldLayoutId id="2147483651" r:id="rId7"/>
    <p:sldLayoutId id="2147483663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62" r:id="rId14"/>
    <p:sldLayoutId id="2147483657" r:id="rId15"/>
    <p:sldLayoutId id="2147483658" r:id="rId16"/>
    <p:sldLayoutId id="2147483659" r:id="rId17"/>
    <p:sldLayoutId id="2147483665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-gmuend.de/studium/studienorganisation/studien-und-pruefungsordnunge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-gmuend.de/hochschule/fakultaeten/fakultaet-i/institut-fuer-humanwissenschaften/soziologi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19">
            <a:extLst>
              <a:ext uri="{FF2B5EF4-FFF2-40B4-BE49-F238E27FC236}">
                <a16:creationId xmlns:a16="http://schemas.microsoft.com/office/drawing/2014/main" id="{C5977478-9F10-4C3C-AD00-57997AF74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852494"/>
            <a:ext cx="11372921" cy="1365135"/>
          </a:xfrm>
        </p:spPr>
        <p:txBody>
          <a:bodyPr>
            <a:normAutofit fontScale="90000"/>
          </a:bodyPr>
          <a:lstStyle/>
          <a:p>
            <a:pPr algn="ctr"/>
            <a:r>
              <a:rPr lang="de-DE" sz="5400" b="1" dirty="0"/>
              <a:t>Einführung</a:t>
            </a:r>
            <a:r>
              <a:rPr lang="de-DE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5400" b="1" dirty="0"/>
              <a:t>Bildungswissenschaften (</a:t>
            </a:r>
            <a:r>
              <a:rPr lang="de-DE" sz="5400" b="1" dirty="0" err="1"/>
              <a:t>BiWi</a:t>
            </a:r>
            <a:r>
              <a:rPr lang="de-DE" sz="5400" b="1" dirty="0"/>
              <a:t>)</a:t>
            </a:r>
          </a:p>
          <a:p>
            <a:pPr algn="ctr"/>
            <a:r>
              <a:rPr lang="de-DE" sz="4400" b="1" dirty="0"/>
              <a:t>für Lehramt Sekundarstufe I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5BE6B8-1245-43BC-83DD-4BF7A46FFD2F}"/>
              </a:ext>
            </a:extLst>
          </p:cNvPr>
          <p:cNvSpPr txBox="1"/>
          <p:nvPr/>
        </p:nvSpPr>
        <p:spPr>
          <a:xfrm>
            <a:off x="2758911" y="4562573"/>
            <a:ext cx="66741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Wintersemester 2025/26</a:t>
            </a:r>
          </a:p>
        </p:txBody>
      </p:sp>
    </p:spTree>
    <p:extLst>
      <p:ext uri="{BB962C8B-B14F-4D97-AF65-F5344CB8AC3E}">
        <p14:creationId xmlns:p14="http://schemas.microsoft.com/office/powerpoint/2010/main" val="193560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B4A2D-7F6F-476A-85AD-0A1D69578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76" y="578166"/>
            <a:ext cx="11574848" cy="461666"/>
          </a:xfrm>
          <a:ln>
            <a:solidFill>
              <a:srgbClr val="B3DCD6"/>
            </a:solidFill>
          </a:ln>
        </p:spPr>
        <p:txBody>
          <a:bodyPr>
            <a:noAutofit/>
          </a:bodyPr>
          <a:lstStyle/>
          <a:p>
            <a:r>
              <a:rPr lang="de-DE" dirty="0"/>
              <a:t>Aufbau Module (Bachelor Sek I)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104A9C84-83E4-4E9C-AE95-CA0F66D91645}"/>
              </a:ext>
            </a:extLst>
          </p:cNvPr>
          <p:cNvSpPr/>
          <p:nvPr/>
        </p:nvSpPr>
        <p:spPr>
          <a:xfrm>
            <a:off x="1464648" y="5536961"/>
            <a:ext cx="9329044" cy="797780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Grundfragen der Bildung </a:t>
            </a:r>
          </a:p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 </a:t>
            </a:r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Philosophie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oder </a:t>
            </a:r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Politikwissenschaft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oder </a:t>
            </a:r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Theologie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FA9E40D0-F08F-4D9F-9EB8-49920088B72E}"/>
              </a:ext>
            </a:extLst>
          </p:cNvPr>
          <p:cNvSpPr/>
          <p:nvPr/>
        </p:nvSpPr>
        <p:spPr>
          <a:xfrm>
            <a:off x="1464649" y="4715126"/>
            <a:ext cx="9329043" cy="698822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Erziehungswissenschaft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liche Grundlagen professionellen</a:t>
            </a:r>
            <a:endParaRPr lang="de-DE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Handelns in der Schule (Vertiefungsmodul)</a:t>
            </a:r>
            <a:endParaRPr lang="de-DE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954F5DD8-FBD9-495F-9466-EE6F5DC278A8}"/>
              </a:ext>
            </a:extLst>
          </p:cNvPr>
          <p:cNvSpPr/>
          <p:nvPr/>
        </p:nvSpPr>
        <p:spPr>
          <a:xfrm>
            <a:off x="1464650" y="3893290"/>
            <a:ext cx="9329042" cy="698822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Pädagogische Psychologie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Lernen und Entwicklung</a:t>
            </a:r>
            <a:endParaRPr lang="de-DE" sz="2000" i="1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4F96AA6-0E84-4389-87BD-3B72B654713D}"/>
              </a:ext>
            </a:extLst>
          </p:cNvPr>
          <p:cNvSpPr/>
          <p:nvPr/>
        </p:nvSpPr>
        <p:spPr>
          <a:xfrm>
            <a:off x="1469568" y="3070197"/>
            <a:ext cx="9324124" cy="700078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Bildungs</a:t>
            </a:r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soziologie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Bildungsprozesse und Institutionen des Bildungswesens</a:t>
            </a:r>
            <a:endParaRPr lang="de-DE" sz="2000" i="1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1993D072-28F3-40FB-B2DB-D570AB4FFAB6}"/>
              </a:ext>
            </a:extLst>
          </p:cNvPr>
          <p:cNvSpPr/>
          <p:nvPr/>
        </p:nvSpPr>
        <p:spPr>
          <a:xfrm>
            <a:off x="1464648" y="2278442"/>
            <a:ext cx="9329044" cy="639868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Erziehungswissenschaft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liche Grundlagen professionellen Handelns in der Schule (Einführungsmodul)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E4E59996-80F0-42A0-9745-86E01DA5C1B0}"/>
              </a:ext>
            </a:extLst>
          </p:cNvPr>
          <p:cNvSpPr/>
          <p:nvPr/>
        </p:nvSpPr>
        <p:spPr>
          <a:xfrm>
            <a:off x="768346" y="2269909"/>
            <a:ext cx="1183002" cy="639868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62ABBADF-CAB0-4A1E-BE7D-D1EB7FEE18F9}"/>
              </a:ext>
            </a:extLst>
          </p:cNvPr>
          <p:cNvSpPr/>
          <p:nvPr/>
        </p:nvSpPr>
        <p:spPr>
          <a:xfrm>
            <a:off x="768348" y="4715125"/>
            <a:ext cx="1183000" cy="698822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IV</a:t>
            </a: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DA3C25DC-E5F7-4ED3-9686-E54DE51408DB}"/>
              </a:ext>
            </a:extLst>
          </p:cNvPr>
          <p:cNvSpPr/>
          <p:nvPr/>
        </p:nvSpPr>
        <p:spPr>
          <a:xfrm>
            <a:off x="768346" y="3893289"/>
            <a:ext cx="1183001" cy="698822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III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BB67709D-62F3-4B43-B586-BA6C7A68444F}"/>
              </a:ext>
            </a:extLst>
          </p:cNvPr>
          <p:cNvSpPr/>
          <p:nvPr/>
        </p:nvSpPr>
        <p:spPr>
          <a:xfrm>
            <a:off x="768346" y="3077684"/>
            <a:ext cx="1183000" cy="692455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II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77162FE9-9C7A-4D5F-9AFA-6CE13AF14F46}"/>
              </a:ext>
            </a:extLst>
          </p:cNvPr>
          <p:cNvSpPr/>
          <p:nvPr/>
        </p:nvSpPr>
        <p:spPr>
          <a:xfrm>
            <a:off x="768347" y="5536960"/>
            <a:ext cx="1183001" cy="797780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Grund-</a:t>
            </a:r>
          </a:p>
          <a:p>
            <a:pPr algn="ctr"/>
            <a:r>
              <a:rPr lang="de-DE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fragen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8FA4F129-7617-4AD6-8A65-623BF0B140F1}"/>
              </a:ext>
            </a:extLst>
          </p:cNvPr>
          <p:cNvSpPr/>
          <p:nvPr/>
        </p:nvSpPr>
        <p:spPr>
          <a:xfrm>
            <a:off x="768346" y="1685094"/>
            <a:ext cx="8328519" cy="461665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Bildungswissenschaften: 32 Leistungspunkte (ECTS)</a:t>
            </a:r>
            <a:endParaRPr lang="de-DE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326E44D-EB19-4B4D-91F6-0F74E8BA1BCB}"/>
              </a:ext>
            </a:extLst>
          </p:cNvPr>
          <p:cNvSpPr txBox="1"/>
          <p:nvPr/>
        </p:nvSpPr>
        <p:spPr>
          <a:xfrm>
            <a:off x="9988150" y="2598758"/>
            <a:ext cx="80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 ECTS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592A28F-2E00-495E-8769-BB4C2CF6DF79}"/>
              </a:ext>
            </a:extLst>
          </p:cNvPr>
          <p:cNvSpPr txBox="1"/>
          <p:nvPr/>
        </p:nvSpPr>
        <p:spPr>
          <a:xfrm>
            <a:off x="9988150" y="3429000"/>
            <a:ext cx="80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 ECTS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E1544C4-145A-4295-BD47-01A920D525E2}"/>
              </a:ext>
            </a:extLst>
          </p:cNvPr>
          <p:cNvSpPr txBox="1"/>
          <p:nvPr/>
        </p:nvSpPr>
        <p:spPr>
          <a:xfrm>
            <a:off x="9988150" y="4242700"/>
            <a:ext cx="80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 ECTS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46088AA-B371-4315-B66B-2B33A0E28449}"/>
              </a:ext>
            </a:extLst>
          </p:cNvPr>
          <p:cNvSpPr txBox="1"/>
          <p:nvPr/>
        </p:nvSpPr>
        <p:spPr>
          <a:xfrm>
            <a:off x="9988150" y="5938698"/>
            <a:ext cx="80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 ECTS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653BF70-8207-45FC-B223-D71616DE74E5}"/>
              </a:ext>
            </a:extLst>
          </p:cNvPr>
          <p:cNvSpPr txBox="1"/>
          <p:nvPr/>
        </p:nvSpPr>
        <p:spPr>
          <a:xfrm>
            <a:off x="9988150" y="5064536"/>
            <a:ext cx="80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8 ECTS</a:t>
            </a:r>
          </a:p>
        </p:txBody>
      </p:sp>
    </p:spTree>
    <p:extLst>
      <p:ext uri="{BB962C8B-B14F-4D97-AF65-F5344CB8AC3E}">
        <p14:creationId xmlns:p14="http://schemas.microsoft.com/office/powerpoint/2010/main" val="244032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B4A2D-7F6F-476A-85AD-0A1D69578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76" y="578166"/>
            <a:ext cx="11574848" cy="461666"/>
          </a:xfrm>
          <a:ln>
            <a:solidFill>
              <a:srgbClr val="B3DCD6"/>
            </a:solidFill>
          </a:ln>
        </p:spPr>
        <p:txBody>
          <a:bodyPr>
            <a:noAutofit/>
          </a:bodyPr>
          <a:lstStyle/>
          <a:p>
            <a:r>
              <a:rPr lang="de-DE" dirty="0"/>
              <a:t>Aufbau Module (Bachelor Sek I)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104A9C84-83E4-4E9C-AE95-CA0F66D91645}"/>
              </a:ext>
            </a:extLst>
          </p:cNvPr>
          <p:cNvSpPr/>
          <p:nvPr/>
        </p:nvSpPr>
        <p:spPr>
          <a:xfrm>
            <a:off x="1464648" y="5536961"/>
            <a:ext cx="9329044" cy="797780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Grundfragen der Bildung 							</a:t>
            </a:r>
          </a:p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 Philosophie oder Politikwissenschaft oder Theologie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FA9E40D0-F08F-4D9F-9EB8-49920088B72E}"/>
              </a:ext>
            </a:extLst>
          </p:cNvPr>
          <p:cNvSpPr/>
          <p:nvPr/>
        </p:nvSpPr>
        <p:spPr>
          <a:xfrm>
            <a:off x="1464649" y="4715126"/>
            <a:ext cx="9329043" cy="698822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Erziehungswissenschaftliche Grundlagen professionellen</a:t>
            </a:r>
            <a:endParaRPr lang="de-DE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Handelns in der Schule (Vertiefungsmodul)</a:t>
            </a:r>
            <a:endParaRPr lang="de-DE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954F5DD8-FBD9-495F-9466-EE6F5DC278A8}"/>
              </a:ext>
            </a:extLst>
          </p:cNvPr>
          <p:cNvSpPr/>
          <p:nvPr/>
        </p:nvSpPr>
        <p:spPr>
          <a:xfrm>
            <a:off x="1464650" y="3893290"/>
            <a:ext cx="9329042" cy="698822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Pädagogische Psychologie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Lernen und Entwicklung</a:t>
            </a:r>
            <a:endParaRPr lang="de-DE" sz="2000" i="1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4F96AA6-0E84-4389-87BD-3B72B654713D}"/>
              </a:ext>
            </a:extLst>
          </p:cNvPr>
          <p:cNvSpPr/>
          <p:nvPr/>
        </p:nvSpPr>
        <p:spPr>
          <a:xfrm>
            <a:off x="1469568" y="3070197"/>
            <a:ext cx="9324124" cy="700078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Bildungs</a:t>
            </a:r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soziologie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Bildungsprozesse und Institutionen des Bildungswesens</a:t>
            </a:r>
            <a:endParaRPr lang="de-DE" sz="2000" i="1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1993D072-28F3-40FB-B2DB-D570AB4FFAB6}"/>
              </a:ext>
            </a:extLst>
          </p:cNvPr>
          <p:cNvSpPr/>
          <p:nvPr/>
        </p:nvSpPr>
        <p:spPr>
          <a:xfrm>
            <a:off x="1464648" y="2278442"/>
            <a:ext cx="9329044" cy="639868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0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Erziehungswissenschaft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liche Grundlagen professionellen Handelns in der Schule (Einführungsmodul)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E4E59996-80F0-42A0-9745-86E01DA5C1B0}"/>
              </a:ext>
            </a:extLst>
          </p:cNvPr>
          <p:cNvSpPr/>
          <p:nvPr/>
        </p:nvSpPr>
        <p:spPr>
          <a:xfrm>
            <a:off x="768346" y="2269909"/>
            <a:ext cx="1183002" cy="639868"/>
          </a:xfrm>
          <a:prstGeom prst="roundRect">
            <a:avLst/>
          </a:prstGeom>
          <a:solidFill>
            <a:srgbClr val="850042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62ABBADF-CAB0-4A1E-BE7D-D1EB7FEE18F9}"/>
              </a:ext>
            </a:extLst>
          </p:cNvPr>
          <p:cNvSpPr/>
          <p:nvPr/>
        </p:nvSpPr>
        <p:spPr>
          <a:xfrm>
            <a:off x="768348" y="4715125"/>
            <a:ext cx="1183000" cy="698822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IV</a:t>
            </a: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DA3C25DC-E5F7-4ED3-9686-E54DE51408DB}"/>
              </a:ext>
            </a:extLst>
          </p:cNvPr>
          <p:cNvSpPr/>
          <p:nvPr/>
        </p:nvSpPr>
        <p:spPr>
          <a:xfrm>
            <a:off x="768346" y="3893289"/>
            <a:ext cx="1183001" cy="698822"/>
          </a:xfrm>
          <a:prstGeom prst="round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III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BB67709D-62F3-4B43-B586-BA6C7A68444F}"/>
              </a:ext>
            </a:extLst>
          </p:cNvPr>
          <p:cNvSpPr/>
          <p:nvPr/>
        </p:nvSpPr>
        <p:spPr>
          <a:xfrm>
            <a:off x="768346" y="3077684"/>
            <a:ext cx="1183000" cy="692455"/>
          </a:xfrm>
          <a:prstGeom prst="roundRect">
            <a:avLst/>
          </a:prstGeom>
          <a:solidFill>
            <a:srgbClr val="850042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BiWi</a:t>
            </a:r>
            <a:r>
              <a:rPr lang="de-DE" sz="2000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II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77162FE9-9C7A-4D5F-9AFA-6CE13AF14F46}"/>
              </a:ext>
            </a:extLst>
          </p:cNvPr>
          <p:cNvSpPr/>
          <p:nvPr/>
        </p:nvSpPr>
        <p:spPr>
          <a:xfrm>
            <a:off x="768347" y="5536960"/>
            <a:ext cx="1183001" cy="797780"/>
          </a:xfrm>
          <a:prstGeom prst="roundRect">
            <a:avLst/>
          </a:prstGeom>
          <a:solidFill>
            <a:srgbClr val="850042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Grund-</a:t>
            </a:r>
          </a:p>
          <a:p>
            <a:pPr algn="ctr"/>
            <a:r>
              <a:rPr lang="de-DE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fragen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8FA4F129-7617-4AD6-8A65-623BF0B140F1}"/>
              </a:ext>
            </a:extLst>
          </p:cNvPr>
          <p:cNvSpPr/>
          <p:nvPr/>
        </p:nvSpPr>
        <p:spPr>
          <a:xfrm>
            <a:off x="768346" y="1685094"/>
            <a:ext cx="8328519" cy="461665"/>
          </a:xfrm>
          <a:prstGeom prst="rect">
            <a:avLst/>
          </a:prstGeom>
          <a:solidFill>
            <a:srgbClr val="B3DCD6"/>
          </a:solidFill>
          <a:ln>
            <a:solidFill>
              <a:srgbClr val="85004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Bildungswissenschaften: 32 Leistungspunkte (ECTS)</a:t>
            </a:r>
            <a:endParaRPr lang="de-DE" i="1" dirty="0"/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713ACA7D-8328-45E8-AF52-476AF98BF317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752662" y="5778630"/>
            <a:ext cx="405352" cy="0"/>
          </a:xfrm>
          <a:prstGeom prst="straightConnector1">
            <a:avLst/>
          </a:prstGeom>
          <a:ln w="19050">
            <a:solidFill>
              <a:srgbClr val="FBBA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7BBC4D3E-4BF2-4192-AA88-573432034725}"/>
              </a:ext>
            </a:extLst>
          </p:cNvPr>
          <p:cNvSpPr txBox="1"/>
          <p:nvPr/>
        </p:nvSpPr>
        <p:spPr>
          <a:xfrm>
            <a:off x="8158014" y="5593964"/>
            <a:ext cx="3139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Einführung Grundfragen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F2EF5E9-6804-49B0-9AA7-1F445D3EC29C}"/>
              </a:ext>
            </a:extLst>
          </p:cNvPr>
          <p:cNvSpPr txBox="1"/>
          <p:nvPr/>
        </p:nvSpPr>
        <p:spPr>
          <a:xfrm>
            <a:off x="9224185" y="2595378"/>
            <a:ext cx="15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ab 1. Semester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6A1306A-A1E4-4D88-819D-85328CDA48EF}"/>
              </a:ext>
            </a:extLst>
          </p:cNvPr>
          <p:cNvSpPr txBox="1"/>
          <p:nvPr/>
        </p:nvSpPr>
        <p:spPr>
          <a:xfrm>
            <a:off x="9224185" y="3424186"/>
            <a:ext cx="15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ab 1. Semester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470E4A6-F244-4154-B499-AA286873C207}"/>
              </a:ext>
            </a:extLst>
          </p:cNvPr>
          <p:cNvSpPr txBox="1"/>
          <p:nvPr/>
        </p:nvSpPr>
        <p:spPr>
          <a:xfrm>
            <a:off x="9224185" y="5965408"/>
            <a:ext cx="15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ab 1. Semester</a:t>
            </a:r>
          </a:p>
        </p:txBody>
      </p:sp>
    </p:spTree>
    <p:extLst>
      <p:ext uri="{BB962C8B-B14F-4D97-AF65-F5344CB8AC3E}">
        <p14:creationId xmlns:p14="http://schemas.microsoft.com/office/powerpoint/2010/main" val="242176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B99B04A0-FD11-4E6D-B3F4-7490F1FF9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223" y="2763182"/>
            <a:ext cx="5958577" cy="392103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754DFF3-AC95-409D-ABED-4963827C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BiWi</a:t>
            </a:r>
            <a:r>
              <a:rPr lang="de-DE" dirty="0"/>
              <a:t> Modul 1: Modulhandbuch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4CC16A62-27DB-4F30-AFF9-4844A8E2B507}"/>
              </a:ext>
            </a:extLst>
          </p:cNvPr>
          <p:cNvSpPr txBox="1">
            <a:spLocks/>
          </p:cNvSpPr>
          <p:nvPr/>
        </p:nvSpPr>
        <p:spPr>
          <a:xfrm>
            <a:off x="438411" y="1174640"/>
            <a:ext cx="11601189" cy="13963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>
                <a:solidFill>
                  <a:srgbClr val="850042"/>
                </a:solidFill>
                <a:hlinkClick r:id="rId3"/>
              </a:rPr>
              <a:t>https://www.ph-gmuend.de/studium/studienorganisation/studien-und-pruefungsordnungen</a:t>
            </a:r>
            <a:r>
              <a:rPr lang="de-DE" b="1" dirty="0">
                <a:solidFill>
                  <a:srgbClr val="850042"/>
                </a:solidFill>
              </a:rPr>
              <a:t> </a:t>
            </a:r>
            <a:r>
              <a:rPr lang="de-DE" b="1" dirty="0"/>
              <a:t>Lehramt </a:t>
            </a:r>
            <a:r>
              <a:rPr lang="de-DE" b="1" dirty="0">
                <a:solidFill>
                  <a:srgbClr val="850042"/>
                </a:solidFill>
              </a:rPr>
              <a:t>Bachelorstudiengang Lehramt Sekundarstufe I </a:t>
            </a:r>
          </a:p>
          <a:p>
            <a:r>
              <a:rPr lang="de-DE" b="1" dirty="0">
                <a:solidFill>
                  <a:srgbClr val="850042"/>
                </a:solidFill>
              </a:rPr>
              <a:t>Modulhandbuch (gültig ab </a:t>
            </a:r>
            <a:r>
              <a:rPr lang="de-DE" b="1" dirty="0" err="1">
                <a:solidFill>
                  <a:srgbClr val="850042"/>
                </a:solidFill>
              </a:rPr>
              <a:t>WiSe</a:t>
            </a:r>
            <a:r>
              <a:rPr lang="de-DE" b="1" dirty="0">
                <a:solidFill>
                  <a:srgbClr val="850042"/>
                </a:solidFill>
              </a:rPr>
              <a:t> 20/21)</a:t>
            </a:r>
            <a:endParaRPr lang="de-DE" dirty="0">
              <a:solidFill>
                <a:srgbClr val="850042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EC1373B-CB1B-4D94-A843-32E31DDF3CC6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9F52824-27A1-4E94-9EB7-31356462061E}"/>
              </a:ext>
            </a:extLst>
          </p:cNvPr>
          <p:cNvSpPr/>
          <p:nvPr/>
        </p:nvSpPr>
        <p:spPr>
          <a:xfrm>
            <a:off x="5014223" y="4171950"/>
            <a:ext cx="1688235" cy="257175"/>
          </a:xfrm>
          <a:prstGeom prst="rect">
            <a:avLst/>
          </a:prstGeom>
          <a:noFill/>
          <a:ln w="38100"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22318FD-CCDD-4539-B5D2-841C1A5F6E85}"/>
              </a:ext>
            </a:extLst>
          </p:cNvPr>
          <p:cNvSpPr/>
          <p:nvPr/>
        </p:nvSpPr>
        <p:spPr>
          <a:xfrm>
            <a:off x="9100102" y="5033436"/>
            <a:ext cx="1872698" cy="802149"/>
          </a:xfrm>
          <a:prstGeom prst="rect">
            <a:avLst/>
          </a:prstGeom>
          <a:noFill/>
          <a:ln w="38100"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0000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1850585-A643-4900-ADAC-358FCE43CC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5851" y="2648233"/>
            <a:ext cx="2957336" cy="416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178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4DFF3-AC95-409D-ABED-4963827C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BiWi</a:t>
            </a:r>
            <a:r>
              <a:rPr lang="de-DE" dirty="0"/>
              <a:t> Modul 1: Modulhandbuch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4CC16A62-27DB-4F30-AFF9-4844A8E2B507}"/>
              </a:ext>
            </a:extLst>
          </p:cNvPr>
          <p:cNvSpPr txBox="1">
            <a:spLocks/>
          </p:cNvSpPr>
          <p:nvPr/>
        </p:nvSpPr>
        <p:spPr>
          <a:xfrm>
            <a:off x="438411" y="1260365"/>
            <a:ext cx="5015905" cy="11251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 err="1">
                <a:solidFill>
                  <a:srgbClr val="850042"/>
                </a:solidFill>
              </a:rPr>
              <a:t>BiWi</a:t>
            </a:r>
            <a:r>
              <a:rPr lang="de-DE" b="1" dirty="0">
                <a:solidFill>
                  <a:srgbClr val="850042"/>
                </a:solidFill>
              </a:rPr>
              <a:t>-I Erziehungswissenschaft</a:t>
            </a:r>
            <a:r>
              <a:rPr lang="de-DE" dirty="0">
                <a:solidFill>
                  <a:srgbClr val="850042"/>
                </a:solidFill>
              </a:rPr>
              <a:t>liche Grundlagen professionellen Handelns in der Schule (Einführungsmodul)</a:t>
            </a:r>
          </a:p>
          <a:p>
            <a:pPr marL="0" indent="0">
              <a:buNone/>
            </a:pPr>
            <a:endParaRPr lang="de-DE" dirty="0">
              <a:solidFill>
                <a:srgbClr val="850042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EC1373B-CB1B-4D94-A843-32E31DDF3CC6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842C284-7184-4A3B-93BB-E7271A5F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973" y="1260365"/>
            <a:ext cx="6199209" cy="3032604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2916EC2-30C0-4560-867E-04834DCBA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11" y="3552670"/>
            <a:ext cx="6285197" cy="305407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AC60D6B-2C95-479B-AC34-FD2ACCAA63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654" y="4429125"/>
            <a:ext cx="4177324" cy="2315040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7D743121-7196-4E55-B463-D2BA5D81E92E}"/>
              </a:ext>
            </a:extLst>
          </p:cNvPr>
          <p:cNvSpPr/>
          <p:nvPr/>
        </p:nvSpPr>
        <p:spPr>
          <a:xfrm>
            <a:off x="7246654" y="3889333"/>
            <a:ext cx="4177324" cy="539792"/>
          </a:xfrm>
          <a:prstGeom prst="rect">
            <a:avLst/>
          </a:prstGeom>
          <a:solidFill>
            <a:srgbClr val="850042"/>
          </a:solidFill>
          <a:ln>
            <a:solidFill>
              <a:srgbClr val="850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de-DE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Veranstaltungen suchen im </a:t>
            </a:r>
            <a:r>
              <a:rPr lang="de-DE" b="1" dirty="0">
                <a:solidFill>
                  <a:srgbClr val="B3DCD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LSF</a:t>
            </a:r>
          </a:p>
        </p:txBody>
      </p:sp>
    </p:spTree>
    <p:extLst>
      <p:ext uri="{BB962C8B-B14F-4D97-AF65-F5344CB8AC3E}">
        <p14:creationId xmlns:p14="http://schemas.microsoft.com/office/powerpoint/2010/main" val="67117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4DFF3-AC95-409D-ABED-4963827C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BiWi</a:t>
            </a:r>
            <a:r>
              <a:rPr lang="de-DE" dirty="0"/>
              <a:t> Modul 1: Lehrveranstaltung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4CC16A62-27DB-4F30-AFF9-4844A8E2B507}"/>
              </a:ext>
            </a:extLst>
          </p:cNvPr>
          <p:cNvSpPr txBox="1">
            <a:spLocks/>
          </p:cNvSpPr>
          <p:nvPr/>
        </p:nvSpPr>
        <p:spPr>
          <a:xfrm>
            <a:off x="438411" y="1260365"/>
            <a:ext cx="8867514" cy="11251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dirty="0">
              <a:solidFill>
                <a:srgbClr val="850042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EC1373B-CB1B-4D94-A843-32E31DDF3CC6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de-DE" dirty="0"/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1C00BBB6-2EC5-410A-B1A2-1C54C950CE0A}"/>
              </a:ext>
            </a:extLst>
          </p:cNvPr>
          <p:cNvSpPr txBox="1">
            <a:spLocks/>
          </p:cNvSpPr>
          <p:nvPr/>
        </p:nvSpPr>
        <p:spPr>
          <a:xfrm>
            <a:off x="838200" y="1293577"/>
            <a:ext cx="10985240" cy="23200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850042"/>
                </a:solidFill>
              </a:rPr>
              <a:t>zu belegen ab 1. Semester</a:t>
            </a:r>
          </a:p>
          <a:p>
            <a:r>
              <a:rPr lang="de-DE" b="1" dirty="0">
                <a:solidFill>
                  <a:srgbClr val="850042"/>
                </a:solidFill>
              </a:rPr>
              <a:t>2 Verpflichtende Lehrveranstaltungen + Modulprüfung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EB1665E8-BEF5-4736-9E18-8E7C1988C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667251"/>
              </p:ext>
            </p:extLst>
          </p:nvPr>
        </p:nvGraphicFramePr>
        <p:xfrm>
          <a:off x="744036" y="2769908"/>
          <a:ext cx="10703928" cy="3441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7228">
                  <a:extLst>
                    <a:ext uri="{9D8B030D-6E8A-4147-A177-3AD203B41FA5}">
                      <a16:colId xmlns:a16="http://schemas.microsoft.com/office/drawing/2014/main" val="2723443084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497925550"/>
                    </a:ext>
                  </a:extLst>
                </a:gridCol>
              </a:tblGrid>
              <a:tr h="479357">
                <a:tc>
                  <a:txBody>
                    <a:bodyPr/>
                    <a:lstStyle/>
                    <a:p>
                      <a:r>
                        <a:rPr lang="de-DE" sz="2800" dirty="0">
                          <a:solidFill>
                            <a:srgbClr val="B3DCD6"/>
                          </a:solidFill>
                        </a:rPr>
                        <a:t>Was belegen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>
                          <a:solidFill>
                            <a:srgbClr val="B3DCD6"/>
                          </a:solidFill>
                        </a:rPr>
                        <a:t>Wann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975936"/>
                  </a:ext>
                </a:extLst>
              </a:tr>
              <a:tr h="979132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Vorlesung </a:t>
                      </a:r>
                      <a:r>
                        <a:rPr lang="de-DE" sz="2400" b="1" dirty="0">
                          <a:solidFill>
                            <a:srgbClr val="850042"/>
                          </a:solidFill>
                        </a:rPr>
                        <a:t>Schulpädagogik</a:t>
                      </a:r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: </a:t>
                      </a:r>
                      <a:r>
                        <a:rPr lang="de-DE" sz="2400" i="1" dirty="0">
                          <a:solidFill>
                            <a:srgbClr val="850042"/>
                          </a:solidFill>
                        </a:rPr>
                        <a:t>Lehr-Lernprozesse analysieren und gestalten </a:t>
                      </a:r>
                      <a:r>
                        <a:rPr lang="de-DE" sz="2000" dirty="0">
                          <a:solidFill>
                            <a:srgbClr val="850042"/>
                          </a:solidFill>
                        </a:rPr>
                        <a:t>(3 ECTS)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freitags 8 -10 Uhr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i="1" dirty="0">
                          <a:solidFill>
                            <a:srgbClr val="850042"/>
                          </a:solidFill>
                        </a:rPr>
                        <a:t>Lehrperson: Prof. Dr. Maier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221542"/>
                  </a:ext>
                </a:extLst>
              </a:tr>
              <a:tr h="919954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Vorlesung </a:t>
                      </a:r>
                      <a:r>
                        <a:rPr lang="de-DE" sz="2400" b="1" dirty="0">
                          <a:solidFill>
                            <a:srgbClr val="850042"/>
                          </a:solidFill>
                        </a:rPr>
                        <a:t>allgemeine Pädagogik</a:t>
                      </a:r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: </a:t>
                      </a:r>
                      <a:r>
                        <a:rPr lang="de-DE" sz="2400" i="1" dirty="0">
                          <a:solidFill>
                            <a:srgbClr val="850042"/>
                          </a:solidFill>
                        </a:rPr>
                        <a:t>Grundfragen und Grundbegriffe der Erziehungswissenschaft </a:t>
                      </a:r>
                      <a:r>
                        <a:rPr lang="de-DE" sz="2000" dirty="0">
                          <a:solidFill>
                            <a:srgbClr val="850042"/>
                          </a:solidFill>
                        </a:rPr>
                        <a:t>(3 ECTS)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donnerstags  16 –18 Uhr</a:t>
                      </a:r>
                    </a:p>
                    <a:p>
                      <a:r>
                        <a:rPr lang="de-DE" sz="2400" i="1" dirty="0">
                          <a:solidFill>
                            <a:srgbClr val="850042"/>
                          </a:solidFill>
                        </a:rPr>
                        <a:t>Lehrperson: Prof. Dr. Bünger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16785"/>
                  </a:ext>
                </a:extLst>
              </a:tr>
              <a:tr h="1024743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Modulprüfung: Klausur durch Allgemeine Pädagogik </a:t>
                      </a:r>
                      <a:r>
                        <a:rPr lang="de-DE" sz="2400" b="1" dirty="0">
                          <a:solidFill>
                            <a:srgbClr val="850042"/>
                          </a:solidFill>
                        </a:rPr>
                        <a:t>und</a:t>
                      </a:r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 Schulpädagogik am Ende des Semesters 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</a:rPr>
                        <a:t>(Datum wird über die Vorlesungen bekannt gegeben)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481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64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4DFF3-AC95-409D-ABED-4963827C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BiWi</a:t>
            </a:r>
            <a:r>
              <a:rPr lang="de-DE" dirty="0"/>
              <a:t> Modul 1: Seminar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4CC16A62-27DB-4F30-AFF9-4844A8E2B507}"/>
              </a:ext>
            </a:extLst>
          </p:cNvPr>
          <p:cNvSpPr txBox="1">
            <a:spLocks/>
          </p:cNvSpPr>
          <p:nvPr/>
        </p:nvSpPr>
        <p:spPr>
          <a:xfrm>
            <a:off x="438411" y="1260365"/>
            <a:ext cx="5015905" cy="11251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dirty="0">
              <a:solidFill>
                <a:srgbClr val="850042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EC1373B-CB1B-4D94-A843-32E31DDF3CC6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443C40-CAED-4138-A257-285E5185968E}"/>
              </a:ext>
            </a:extLst>
          </p:cNvPr>
          <p:cNvSpPr/>
          <p:nvPr/>
        </p:nvSpPr>
        <p:spPr>
          <a:xfrm>
            <a:off x="838200" y="1426355"/>
            <a:ext cx="108506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Verpflichtendes Seminar (vor dem Praktikum) </a:t>
            </a:r>
            <a:br>
              <a:rPr lang="de-DE" sz="24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400" i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Konzepte didaktischer Reflexion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melden sich in </a:t>
            </a:r>
            <a:r>
              <a:rPr lang="de-DE" sz="2400" b="1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einer</a:t>
            </a:r>
            <a:r>
              <a:rPr lang="de-DE" sz="24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der folgenden Veranstaltungen an:</a:t>
            </a:r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4C4F3860-544B-4096-9381-A73D92FDD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36916"/>
              </p:ext>
            </p:extLst>
          </p:nvPr>
        </p:nvGraphicFramePr>
        <p:xfrm>
          <a:off x="1316400" y="2935509"/>
          <a:ext cx="8942024" cy="3160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0448">
                  <a:extLst>
                    <a:ext uri="{9D8B030D-6E8A-4147-A177-3AD203B41FA5}">
                      <a16:colId xmlns:a16="http://schemas.microsoft.com/office/drawing/2014/main" val="2723443084"/>
                    </a:ext>
                  </a:extLst>
                </a:gridCol>
                <a:gridCol w="6091576">
                  <a:extLst>
                    <a:ext uri="{9D8B030D-6E8A-4147-A177-3AD203B41FA5}">
                      <a16:colId xmlns:a16="http://schemas.microsoft.com/office/drawing/2014/main" val="24979255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B3DCD6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Was belegen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>
                          <a:solidFill>
                            <a:srgbClr val="B3DCD6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Wann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975936"/>
                  </a:ext>
                </a:extLst>
              </a:tr>
              <a:tr h="889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BA-S1-BIW-300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freitags 10 -14 Uhr / 14-tägig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i="1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Lehrperson: Dr. S. Jäger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221542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BA-S1-BIW-305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freitags 10 -14 Uhr / 14-tägig</a:t>
                      </a:r>
                    </a:p>
                    <a:p>
                      <a:r>
                        <a:rPr lang="de-DE" sz="2400" i="1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Lehrperson: Dr. S. Jäger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16785"/>
                  </a:ext>
                </a:extLst>
              </a:tr>
              <a:tr h="9081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BA-S1-BIW-310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i="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freitags 10-14 Uhr / hybrid (Einzeltermine)</a:t>
                      </a:r>
                    </a:p>
                    <a:p>
                      <a:r>
                        <a:rPr lang="de-DE" sz="2400" i="1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Lehrperson: Prof. Dr. G. Strobel-Eisele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429619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16C5717D-90A7-4134-AAD7-63F9A196BB60}"/>
              </a:ext>
            </a:extLst>
          </p:cNvPr>
          <p:cNvSpPr txBox="1"/>
          <p:nvPr/>
        </p:nvSpPr>
        <p:spPr>
          <a:xfrm>
            <a:off x="8324849" y="6404405"/>
            <a:ext cx="3867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de-DE" b="1" dirty="0">
                <a:solidFill>
                  <a:srgbClr val="FBBA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Einführung Schulpraxis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71D6E75B-60FB-4C63-B3B3-2CCBF3081B02}"/>
              </a:ext>
            </a:extLst>
          </p:cNvPr>
          <p:cNvCxnSpPr/>
          <p:nvPr/>
        </p:nvCxnSpPr>
        <p:spPr>
          <a:xfrm>
            <a:off x="8591550" y="6602287"/>
            <a:ext cx="495300" cy="0"/>
          </a:xfrm>
          <a:prstGeom prst="straightConnector1">
            <a:avLst/>
          </a:prstGeom>
          <a:ln w="38100">
            <a:solidFill>
              <a:srgbClr val="FBB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809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4DFF3-AC95-409D-ABED-4963827C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BiWi</a:t>
            </a:r>
            <a:r>
              <a:rPr lang="de-DE" dirty="0"/>
              <a:t> Modul 2 - Soziologie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4CC16A62-27DB-4F30-AFF9-4844A8E2B507}"/>
              </a:ext>
            </a:extLst>
          </p:cNvPr>
          <p:cNvSpPr txBox="1">
            <a:spLocks/>
          </p:cNvSpPr>
          <p:nvPr/>
        </p:nvSpPr>
        <p:spPr>
          <a:xfrm>
            <a:off x="438411" y="1260365"/>
            <a:ext cx="5015905" cy="11251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dirty="0">
              <a:solidFill>
                <a:srgbClr val="850042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EC1373B-CB1B-4D94-A843-32E31DDF3CC6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443C40-CAED-4138-A257-285E5185968E}"/>
              </a:ext>
            </a:extLst>
          </p:cNvPr>
          <p:cNvSpPr/>
          <p:nvPr/>
        </p:nvSpPr>
        <p:spPr>
          <a:xfrm>
            <a:off x="838200" y="1166060"/>
            <a:ext cx="108506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 Lehramt Grundschule (GS-BA-BW-II) und</a:t>
            </a:r>
          </a:p>
          <a:p>
            <a:r>
              <a:rPr lang="de-DE" sz="24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 Lehramt Sekundarstufe 1 (S1-BA-BW-II)</a:t>
            </a:r>
          </a:p>
          <a:p>
            <a:endParaRPr lang="de-DE" sz="2400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4C4F3860-544B-4096-9381-A73D92FDD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90829"/>
              </p:ext>
            </p:extLst>
          </p:nvPr>
        </p:nvGraphicFramePr>
        <p:xfrm>
          <a:off x="838199" y="2098509"/>
          <a:ext cx="10696697" cy="3180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9619">
                  <a:extLst>
                    <a:ext uri="{9D8B030D-6E8A-4147-A177-3AD203B41FA5}">
                      <a16:colId xmlns:a16="http://schemas.microsoft.com/office/drawing/2014/main" val="2723443084"/>
                    </a:ext>
                  </a:extLst>
                </a:gridCol>
                <a:gridCol w="5617078">
                  <a:extLst>
                    <a:ext uri="{9D8B030D-6E8A-4147-A177-3AD203B41FA5}">
                      <a16:colId xmlns:a16="http://schemas.microsoft.com/office/drawing/2014/main" val="2497925550"/>
                    </a:ext>
                  </a:extLst>
                </a:gridCol>
              </a:tblGrid>
              <a:tr h="372589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FBBA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Was belegen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>
                          <a:solidFill>
                            <a:srgbClr val="FBBA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Wann</a:t>
                      </a:r>
                    </a:p>
                  </a:txBody>
                  <a:tcPr>
                    <a:solidFill>
                      <a:srgbClr val="8500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975936"/>
                  </a:ext>
                </a:extLst>
              </a:tr>
              <a:tr h="968732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Die Vorlesung: </a:t>
                      </a:r>
                      <a:b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Einführung in die Soziologie </a:t>
                      </a:r>
                      <a:r>
                        <a:rPr lang="de-DE" sz="20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(2 ECTS)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Wintersemester oder Sommersemester; </a:t>
                      </a:r>
                      <a:b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de-DE" sz="2400" i="1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aktuell: Mo 18-20 Uhr, Dr. Strohmaier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221542"/>
                  </a:ext>
                </a:extLst>
              </a:tr>
              <a:tr h="877403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Eine Übung nach Wahl </a:t>
                      </a:r>
                      <a:r>
                        <a:rPr lang="de-DE" sz="20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(2 ECTS)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Wintersemester oder Sommersemester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16785"/>
                  </a:ext>
                </a:extLst>
              </a:tr>
              <a:tr h="877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Modulprüfung: Klausur </a:t>
                      </a:r>
                      <a:br>
                        <a:rPr lang="de-DE" sz="24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de-DE" sz="200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Dauer 60 Min, benotet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i="0" dirty="0">
                          <a:solidFill>
                            <a:srgbClr val="85004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 Anschluss an die gewählte Übung</a:t>
                      </a:r>
                    </a:p>
                  </a:txBody>
                  <a:tcPr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429619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CB032D00-7F09-42C6-829E-6C3085FC4525}"/>
              </a:ext>
            </a:extLst>
          </p:cNvPr>
          <p:cNvSpPr/>
          <p:nvPr/>
        </p:nvSpPr>
        <p:spPr>
          <a:xfrm>
            <a:off x="838200" y="5364027"/>
            <a:ext cx="125917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Klausurnote setzt sich aus Vorlesung (70 %) und gewählter Übung (30 %) zusammen.</a:t>
            </a:r>
          </a:p>
          <a:p>
            <a:endParaRPr lang="de-DE" sz="2000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2000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Kontakte finden Sie im LSF oder auf der Homepage der Soziologie:</a:t>
            </a:r>
          </a:p>
          <a:p>
            <a:r>
              <a:rPr lang="de-DE" dirty="0">
                <a:solidFill>
                  <a:srgbClr val="8500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https://www.ph-gmuend.de/hochschule/fakultaeten/fakultaet-i/institut-fuer-humanwissenschaften/soziologie</a:t>
            </a:r>
            <a:endParaRPr lang="de-DE" dirty="0">
              <a:solidFill>
                <a:srgbClr val="8500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72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_PowerPooint_Vorlage_03_25.pptx" id="{2E7269BC-330A-4C6E-AA52-2DAABD8AF03A}" vid="{ED4E4C7F-9FE7-4447-8E74-E43182B757B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6F7F87F0811904AA078EFB0E1DCB83E" ma:contentTypeVersion="4" ma:contentTypeDescription="Ein neues Dokument erstellen." ma:contentTypeScope="" ma:versionID="be2b7fee285fc32670940eb4f0f8afa4">
  <xsd:schema xmlns:xsd="http://www.w3.org/2001/XMLSchema" xmlns:xs="http://www.w3.org/2001/XMLSchema" xmlns:p="http://schemas.microsoft.com/office/2006/metadata/properties" xmlns:ns2="98ea02b2-763a-423f-934e-75861de94704" targetNamespace="http://schemas.microsoft.com/office/2006/metadata/properties" ma:root="true" ma:fieldsID="77c53ad5145c643eb7f430719a4ec3e8" ns2:_="">
    <xsd:import namespace="98ea02b2-763a-423f-934e-75861de947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a02b2-763a-423f-934e-75861de947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3D71CF-2626-46AE-8EB2-228E677727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B1754A-637E-4D68-BFD0-4AFFA0C9A5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AC255A-9427-4CA3-9E6B-C34AB7FB81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ea02b2-763a-423f-934e-75861de947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PH_PowerPooint_Vorlage_03_25</Template>
  <TotalTime>0</TotalTime>
  <Words>516</Words>
  <Application>Microsoft Office PowerPoint</Application>
  <PresentationFormat>Breitbild</PresentationFormat>
  <Paragraphs>96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Wingdings</vt:lpstr>
      <vt:lpstr>Office</vt:lpstr>
      <vt:lpstr>Einführung Bildungswissenschaften (BiWi) für Lehramt Sekundarstufe I</vt:lpstr>
      <vt:lpstr>Aufbau Module (Bachelor Sek I)</vt:lpstr>
      <vt:lpstr>Aufbau Module (Bachelor Sek I)</vt:lpstr>
      <vt:lpstr>BiWi Modul 1: Modulhandbuch</vt:lpstr>
      <vt:lpstr>BiWi Modul 1: Modulhandbuch</vt:lpstr>
      <vt:lpstr>BiWi Modul 1: Lehrveranstaltung</vt:lpstr>
      <vt:lpstr>BiWi Modul 1: Seminar</vt:lpstr>
      <vt:lpstr>BiWi Modul 2 - Soziologie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Bildungswissenschaften (BiWi) für Lehramt Sekundarstufe I</dc:title>
  <dc:creator>Poncet, Léonie</dc:creator>
  <cp:lastModifiedBy>Fuchs, Britta Lena</cp:lastModifiedBy>
  <cp:revision>19</cp:revision>
  <dcterms:created xsi:type="dcterms:W3CDTF">2025-04-04T12:20:39Z</dcterms:created>
  <dcterms:modified xsi:type="dcterms:W3CDTF">2025-09-30T09:32:34Z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0x01010046F7F87F0811904AA078EFB0E1DCB83E</vt:lpwstr>
  </property>
</Properties>
</file>