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B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58"/>
  </p:normalViewPr>
  <p:slideViewPr>
    <p:cSldViewPr snapToGrid="0">
      <p:cViewPr varScale="1">
        <p:scale>
          <a:sx n="104" d="100"/>
          <a:sy n="104" d="100"/>
        </p:scale>
        <p:origin x="232" y="5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BA1826-1B3E-4E2E-8D6C-93BCEAA3D6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07200" y="1096965"/>
            <a:ext cx="7977600" cy="2085696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AB5F0CE-1714-4650-9690-5676C06349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16000" y="3945771"/>
            <a:ext cx="5760000" cy="1832730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2400" i="0" spc="5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D0CA85-BF38-4762-934C-D00F2047C2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t>10/6/25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9CA3C9-6579-49D9-A5FD-20231FB4B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9B94FE-6287-4D49-B0E5-FE9A9BA75A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‹Nr.›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E0C0B2A-3FD1-4235-A16E-0ED1E028A93E}"/>
              </a:ext>
            </a:extLst>
          </p:cNvPr>
          <p:cNvCxnSpPr>
            <a:cxnSpLocks/>
          </p:cNvCxnSpPr>
          <p:nvPr/>
        </p:nvCxnSpPr>
        <p:spPr>
          <a:xfrm>
            <a:off x="5826000" y="3525773"/>
            <a:ext cx="54000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>
            <a:extLst>
              <a:ext uri="{FF2B5EF4-FFF2-40B4-BE49-F238E27FC236}">
                <a16:creationId xmlns:a16="http://schemas.microsoft.com/office/drawing/2014/main" id="{9494E066-0146-46E9-BAF1-C33240ABA294}"/>
              </a:ext>
            </a:extLst>
          </p:cNvPr>
          <p:cNvGrpSpPr/>
          <p:nvPr/>
        </p:nvGrpSpPr>
        <p:grpSpPr>
          <a:xfrm rot="2700000">
            <a:off x="10127693" y="4178240"/>
            <a:ext cx="633413" cy="1862138"/>
            <a:chOff x="5959192" y="333389"/>
            <a:chExt cx="633413" cy="1862138"/>
          </a:xfrm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B02BD80B-C499-4DAC-9580-575B04F8658F}"/>
                </a:ext>
              </a:extLst>
            </p:cNvPr>
            <p:cNvGrpSpPr/>
            <p:nvPr/>
          </p:nvGrpSpPr>
          <p:grpSpPr>
            <a:xfrm>
              <a:off x="5959192" y="333389"/>
              <a:ext cx="633413" cy="1419225"/>
              <a:chOff x="5959192" y="333389"/>
              <a:chExt cx="633413" cy="1419225"/>
            </a:xfrm>
          </p:grpSpPr>
          <p:sp>
            <p:nvSpPr>
              <p:cNvPr id="11" name="Freeform 68">
                <a:extLst>
                  <a:ext uri="{FF2B5EF4-FFF2-40B4-BE49-F238E27FC236}">
                    <a16:creationId xmlns:a16="http://schemas.microsoft.com/office/drawing/2014/main" id="{CCF069F3-858C-4C67-90C2-46017C3D4CE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59192" y="333389"/>
                <a:ext cx="319088" cy="1419225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" name="Freeform 69">
                <a:extLst>
                  <a:ext uri="{FF2B5EF4-FFF2-40B4-BE49-F238E27FC236}">
                    <a16:creationId xmlns:a16="http://schemas.microsoft.com/office/drawing/2014/main" id="{8A1FFA52-DFA8-4A81-8A85-50BE13257F5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78280" y="333389"/>
                <a:ext cx="314325" cy="1419225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298 h 298"/>
                  <a:gd name="T4" fmla="*/ 66 w 66"/>
                  <a:gd name="T5" fmla="*/ 149 h 298"/>
                  <a:gd name="T6" fmla="*/ 0 w 66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0" name="Line 70">
              <a:extLst>
                <a:ext uri="{FF2B5EF4-FFF2-40B4-BE49-F238E27FC236}">
                  <a16:creationId xmlns:a16="http://schemas.microsoft.com/office/drawing/2014/main" id="{BAEDA471-60CB-4A0C-B9AD-B2B3C51EA2F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278280" y="333389"/>
              <a:ext cx="0" cy="1862138"/>
            </a:xfrm>
            <a:prstGeom prst="line">
              <a:avLst/>
            </a:prstGeom>
            <a:noFill/>
            <a:ln w="12700" cap="flat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709534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2FB6D0-92CA-4910-AE77-E238F4C89D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913172-A138-4DD4-A5B1-58BA625078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3897B9-E4AD-469B-A60D-9A1A4BD198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t>10/6/25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C5E1B0-48D6-4F99-9955-39958BA96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9F49DA-55D4-4E36-AEB9-A0E99E31A8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531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4FEBC7C-C5C1-4A79-A195-B35701C2897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D34A74-3328-469B-ABCA-96F2FE3687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AE19AB-5637-455E-89C3-B41702C20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t>10/6/25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64F2A3-EBEE-4F42-BAC2-A482F00E67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FE1C27-1A43-4B0B-88D0-0C5FE1DBE1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404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732E59-6597-437B-B2F8-E2DD1F86A8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E3BC1D-912E-4012-84AC-A509C9EF4F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77110C-4AA3-4101-B3BD-140B90AF99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t>10/6/25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50F189-4D8E-4DE6-8295-CF92FA8BF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5F33EC-1ACF-4D46-AEA5-A20802210B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9886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045267-19A7-4A3D-9658-AD3F78DD35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000" y="2305800"/>
            <a:ext cx="4636800" cy="2246400"/>
          </a:xfrm>
        </p:spPr>
        <p:txBody>
          <a:bodyPr anchor="ctr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F17554-5672-499F-BEB9-AB069E6D15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565250" y="2305800"/>
            <a:ext cx="4636800" cy="2246400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25000"/>
              </a:lnSpc>
              <a:buNone/>
              <a:defRPr sz="2400" i="1">
                <a:solidFill>
                  <a:schemeClr val="tx1">
                    <a:alpha val="6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CBA3C6-C279-46AA-B4EE-5F861D83D2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t>10/6/25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4C125B-DDB9-4F4E-B9E9-A747E648FC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3D465E-E86B-42A8-B18A-9046E40D63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‹Nr.›</a:t>
            </a:fld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6681007E-0E57-40DB-9A98-D04E0A05937B}"/>
              </a:ext>
            </a:extLst>
          </p:cNvPr>
          <p:cNvSpPr/>
          <p:nvPr/>
        </p:nvSpPr>
        <p:spPr>
          <a:xfrm>
            <a:off x="1437136" y="649304"/>
            <a:ext cx="340415" cy="340415"/>
          </a:xfrm>
          <a:prstGeom prst="ellipse">
            <a:avLst/>
          </a:prstGeom>
          <a:gradFill flip="none" rotWithShape="1">
            <a:gsLst>
              <a:gs pos="0">
                <a:srgbClr val="FFFFFF">
                  <a:alpha val="80000"/>
                </a:srgbClr>
              </a:gs>
              <a:gs pos="100000">
                <a:srgbClr val="FFFFFF">
                  <a:alpha val="10000"/>
                </a:srgbClr>
              </a:gs>
            </a:gsLst>
            <a:lin ang="2700000" scaled="0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4C2D7ED2-BAE3-470E-9EFF-F2A49EDD9767}"/>
              </a:ext>
            </a:extLst>
          </p:cNvPr>
          <p:cNvGrpSpPr/>
          <p:nvPr/>
        </p:nvGrpSpPr>
        <p:grpSpPr>
          <a:xfrm rot="10800000">
            <a:off x="1079500" y="952167"/>
            <a:ext cx="641184" cy="1069728"/>
            <a:chOff x="6484111" y="2967038"/>
            <a:chExt cx="641184" cy="1069728"/>
          </a:xfrm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15B14D1A-9E1B-41C3-96AA-A5C40C4F9B3A}"/>
                </a:ext>
              </a:extLst>
            </p:cNvPr>
            <p:cNvGrpSpPr/>
            <p:nvPr/>
          </p:nvGrpSpPr>
          <p:grpSpPr>
            <a:xfrm>
              <a:off x="6808136" y="2967038"/>
              <a:ext cx="317159" cy="932400"/>
              <a:chOff x="6808136" y="2967038"/>
              <a:chExt cx="317159" cy="932400"/>
            </a:xfrm>
          </p:grpSpPr>
          <p:sp>
            <p:nvSpPr>
              <p:cNvPr id="14" name="Freeform 68">
                <a:extLst>
                  <a:ext uri="{FF2B5EF4-FFF2-40B4-BE49-F238E27FC236}">
                    <a16:creationId xmlns:a16="http://schemas.microsoft.com/office/drawing/2014/main" id="{00EC83EC-04A6-4533-80A5-B1817F1FB35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08136" y="2967038"/>
                <a:ext cx="159772" cy="710627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" name="Freeform 69">
                <a:extLst>
                  <a:ext uri="{FF2B5EF4-FFF2-40B4-BE49-F238E27FC236}">
                    <a16:creationId xmlns:a16="http://schemas.microsoft.com/office/drawing/2014/main" id="{BF61FF24-9074-4265-ACF4-1AEC3621B76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67908" y="2967038"/>
                <a:ext cx="157387" cy="710627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298 h 298"/>
                  <a:gd name="T4" fmla="*/ 66 w 66"/>
                  <a:gd name="T5" fmla="*/ 149 h 298"/>
                  <a:gd name="T6" fmla="*/ 0 w 66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" name="Line 70">
                <a:extLst>
                  <a:ext uri="{FF2B5EF4-FFF2-40B4-BE49-F238E27FC236}">
                    <a16:creationId xmlns:a16="http://schemas.microsoft.com/office/drawing/2014/main" id="{8D31D9FF-672B-4C5E-B4B2-DD86A124413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967908" y="2967038"/>
                <a:ext cx="0" cy="932400"/>
              </a:xfrm>
              <a:prstGeom prst="line">
                <a:avLst/>
              </a:prstGeom>
              <a:noFill/>
              <a:ln w="12700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991EBFD-EBD5-48CE-9178-AF5B6F50D416}"/>
                </a:ext>
              </a:extLst>
            </p:cNvPr>
            <p:cNvGrpSpPr/>
            <p:nvPr/>
          </p:nvGrpSpPr>
          <p:grpSpPr>
            <a:xfrm rot="18900000" flipH="1">
              <a:off x="6484111" y="3104366"/>
              <a:ext cx="317159" cy="932400"/>
              <a:chOff x="6808136" y="2967038"/>
              <a:chExt cx="317159" cy="932400"/>
            </a:xfrm>
          </p:grpSpPr>
          <p:sp>
            <p:nvSpPr>
              <p:cNvPr id="11" name="Freeform 68">
                <a:extLst>
                  <a:ext uri="{FF2B5EF4-FFF2-40B4-BE49-F238E27FC236}">
                    <a16:creationId xmlns:a16="http://schemas.microsoft.com/office/drawing/2014/main" id="{1B45F046-3129-4A30-9402-44BA590CD1B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08136" y="2967038"/>
                <a:ext cx="159772" cy="710627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" name="Freeform 69">
                <a:extLst>
                  <a:ext uri="{FF2B5EF4-FFF2-40B4-BE49-F238E27FC236}">
                    <a16:creationId xmlns:a16="http://schemas.microsoft.com/office/drawing/2014/main" id="{24589F32-BB2E-46B1-BAB5-75EA779C7A2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67908" y="2967038"/>
                <a:ext cx="157387" cy="710627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298 h 298"/>
                  <a:gd name="T4" fmla="*/ 66 w 66"/>
                  <a:gd name="T5" fmla="*/ 149 h 298"/>
                  <a:gd name="T6" fmla="*/ 0 w 66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" name="Line 70">
                <a:extLst>
                  <a:ext uri="{FF2B5EF4-FFF2-40B4-BE49-F238E27FC236}">
                    <a16:creationId xmlns:a16="http://schemas.microsoft.com/office/drawing/2014/main" id="{0BD46CA5-AE89-4413-AB8D-347179D8813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967908" y="2967038"/>
                <a:ext cx="0" cy="932400"/>
              </a:xfrm>
              <a:prstGeom prst="line">
                <a:avLst/>
              </a:prstGeom>
              <a:noFill/>
              <a:ln w="12700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4043A360-3214-4DB8-BD85-C6AE48D02D3A}"/>
              </a:ext>
            </a:extLst>
          </p:cNvPr>
          <p:cNvCxnSpPr>
            <a:cxnSpLocks/>
          </p:cNvCxnSpPr>
          <p:nvPr/>
        </p:nvCxnSpPr>
        <p:spPr>
          <a:xfrm rot="16200000" flipH="1">
            <a:off x="5826000" y="3429001"/>
            <a:ext cx="54000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1262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84AEE3-6C7B-402E-B26D-1D079D78D3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101641-6BDA-433D-9393-1DDACE0670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89400" y="1685925"/>
            <a:ext cx="4928400" cy="4092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8F8D2A-A489-488D-B1E1-23F36D3E95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74202" y="1685925"/>
            <a:ext cx="4928400" cy="4092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A242E8-AEEF-4BBD-94E9-86F89D6952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t>10/6/25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58D2CA-06C9-412D-A5D6-F97DDBBB0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1A80D9-E04B-47BF-80DA-01E68346A5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535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A42251-8A4B-463E-982B-C657C3810F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9400" y="395289"/>
            <a:ext cx="10213200" cy="111283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74D5E-AC0B-46BF-8840-61CC89C3B6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89399" y="1736732"/>
            <a:ext cx="4928400" cy="661912"/>
          </a:xfrm>
        </p:spPr>
        <p:txBody>
          <a:bodyPr anchor="b">
            <a:normAutofit/>
          </a:bodyPr>
          <a:lstStyle>
            <a:lvl1pPr marL="0" indent="0">
              <a:buNone/>
              <a:defRPr sz="1600" b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1A0738-7A90-4A35-AB98-9656D61872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89400" y="2431256"/>
            <a:ext cx="4928400" cy="33472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ADFE01-1BA7-4288-9355-8B2B508BE5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74200" y="1736732"/>
            <a:ext cx="4928400" cy="662400"/>
          </a:xfrm>
        </p:spPr>
        <p:txBody>
          <a:bodyPr anchor="b">
            <a:normAutofit/>
          </a:bodyPr>
          <a:lstStyle>
            <a:lvl1pPr marL="0" indent="0">
              <a:buNone/>
              <a:defRPr sz="1600" b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7D49F77-6C55-47AC-B1AE-5D9906DBD7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74200" y="2431257"/>
            <a:ext cx="4928400" cy="33472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D8EF53-AF86-47E8-83DC-8C419847A6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t>10/6/25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C01D653-ED9A-46D3-A97F-B5FA1DAE6C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C5B9B66-64EA-4022-BD96-ECF2A80CE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902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3B6B0-54DE-4F2D-84DD-D06CD3B117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EFFE053-BB16-4940-B248-2D496BB29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t>10/6/25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FBD80C-6CA1-42DB-B732-4807A27DA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A9DA86-C177-42C6-90F8-37C6844A2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026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746A27C-9BDA-43B3-96EA-C145EA7F04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t>10/6/25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91FBD5E-AA17-42F1-8615-49F2664DD4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57A2D5-EBE5-43DD-8CF2-8B90801A0D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717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4451E1-40E1-4ED2-A9E3-6376E774A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001" y="955674"/>
            <a:ext cx="3531600" cy="138499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BAAE5E-AD83-40D4-8BDB-6B25250247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4850" y="882651"/>
            <a:ext cx="5760000" cy="489584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4DF8E2-A28B-4889-AD9E-1D733FEA2E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89401" y="2584759"/>
            <a:ext cx="3531600" cy="3193741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2EF812-B775-468C-84D9-4394CC19F2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t>10/6/25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E1DEB3-5237-467C-A5B6-EDA7F366EB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877A6B-440F-4D7B-92DA-1B964D029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‹Nr.›</a:t>
            </a:fld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C89B2F1-1E32-44DB-B50E-BEA1896CAD8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CxnSpPr>
            <a:cxnSpLocks/>
          </p:cNvCxnSpPr>
          <p:nvPr/>
        </p:nvCxnSpPr>
        <p:spPr>
          <a:xfrm>
            <a:off x="4979988" y="540000"/>
            <a:ext cx="0" cy="5778000"/>
          </a:xfrm>
          <a:prstGeom prst="line">
            <a:avLst/>
          </a:prstGeom>
          <a:ln w="12700">
            <a:solidFill>
              <a:srgbClr val="FFFFFF">
                <a:alpha val="4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32685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C6B204-119E-45DB-A177-995FF5D9B4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000" y="955456"/>
            <a:ext cx="3531600" cy="1384995"/>
          </a:xfrm>
        </p:spPr>
        <p:txBody>
          <a:bodyPr anchor="b" anchorCtr="0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CD3036-53A8-4361-AAAC-D8072EB470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537200" y="540001"/>
            <a:ext cx="6115050" cy="52385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FCFCD5-820E-47D9-9A60-57680C4C94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90000" y="2584758"/>
            <a:ext cx="3531600" cy="3284229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2446C3-A62E-4690-9098-53D59C4C33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t>10/6/25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A6C8B8-EA3D-45E5-950A-B6F1EA0B47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2ACAB7-ADBF-42E5-A214-232BA9EFB3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‹Nr.›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0E80DA6-B971-46B7-B0D3-8581AE0B6ACB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CxnSpPr>
            <a:cxnSpLocks/>
          </p:cNvCxnSpPr>
          <p:nvPr/>
        </p:nvCxnSpPr>
        <p:spPr>
          <a:xfrm>
            <a:off x="4979988" y="540000"/>
            <a:ext cx="0" cy="5778000"/>
          </a:xfrm>
          <a:prstGeom prst="line">
            <a:avLst/>
          </a:prstGeom>
          <a:ln w="12700">
            <a:solidFill>
              <a:srgbClr val="FFFFFF">
                <a:alpha val="4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9991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02DDA7E-8449-42D1-93BD-4E96C1BFC1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9400" y="395289"/>
            <a:ext cx="10213200" cy="111283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72EB64-DBC0-4012-830E-9166670D17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89400" y="1685925"/>
            <a:ext cx="10213200" cy="40401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49A3E9-8704-4E26-A519-8215B3E943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0000" y="6357168"/>
            <a:ext cx="1760150" cy="4616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cap="all" spc="200" baseline="0">
                <a:solidFill>
                  <a:schemeClr val="tx1">
                    <a:alpha val="60000"/>
                  </a:schemeClr>
                </a:solidFill>
                <a:latin typeface="+mj-lt"/>
              </a:defRPr>
            </a:lvl1pPr>
          </a:lstStyle>
          <a:p>
            <a:fld id="{4EC743F4-8769-40B4-85DF-6CB8DE9F66AA}" type="datetimeFigureOut">
              <a:rPr lang="en-US" smtClean="0"/>
              <a:pPr/>
              <a:t>10/6/25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590E32-87A0-44C2-A299-D45FAB146E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54312" y="6357600"/>
            <a:ext cx="6683376" cy="460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cap="all" spc="300" baseline="0">
                <a:solidFill>
                  <a:schemeClr val="tx1">
                    <a:alpha val="60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1C1A41-01A7-44E2-965B-ACFD4F2806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82800" y="6357600"/>
            <a:ext cx="1760150" cy="460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chemeClr val="tx1">
                    <a:alpha val="60000"/>
                  </a:schemeClr>
                </a:solidFill>
                <a:latin typeface="+mj-lt"/>
              </a:defRPr>
            </a:lvl1pPr>
          </a:lstStyle>
          <a:p>
            <a:fld id="{FF2BD96E-3838-45D2-9031-D3AF67C920A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3214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7" r:id="rId6"/>
    <p:sldLayoutId id="2147483732" r:id="rId7"/>
    <p:sldLayoutId id="2147483733" r:id="rId8"/>
    <p:sldLayoutId id="2147483734" r:id="rId9"/>
    <p:sldLayoutId id="2147483736" r:id="rId10"/>
    <p:sldLayoutId id="2147483735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kern="1200" cap="none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0000" indent="-360000" algn="l" defTabSz="914400" rtl="0" eaLnBrk="1" latinLnBrk="0" hangingPunct="1">
        <a:lnSpc>
          <a:spcPct val="150000"/>
        </a:lnSpc>
        <a:spcBef>
          <a:spcPts val="1000"/>
        </a:spcBef>
        <a:buClr>
          <a:schemeClr val="accent3"/>
        </a:buClr>
        <a:buFont typeface="Wingdings" panose="05000000000000000000" pitchFamily="2" charset="2"/>
        <a:buChar char=""/>
        <a:defRPr sz="2000" kern="1200" spc="5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1pPr>
      <a:lvl2pPr marL="360000" indent="0" algn="l" defTabSz="914400" rtl="0" eaLnBrk="1" latinLnBrk="0" hangingPunct="1">
        <a:lnSpc>
          <a:spcPct val="150000"/>
        </a:lnSpc>
        <a:spcBef>
          <a:spcPts val="500"/>
        </a:spcBef>
        <a:buFontTx/>
        <a:buNone/>
        <a:defRPr sz="2000" b="0" i="1" kern="1200" spc="50" baseline="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2pPr>
      <a:lvl3pPr marL="1080000" indent="-360000" algn="l" defTabSz="914400" rtl="0" eaLnBrk="1" latinLnBrk="0" hangingPunct="1">
        <a:lnSpc>
          <a:spcPct val="150000"/>
        </a:lnSpc>
        <a:spcBef>
          <a:spcPts val="500"/>
        </a:spcBef>
        <a:buClr>
          <a:schemeClr val="accent3"/>
        </a:buClr>
        <a:buFont typeface="Wingdings" panose="05000000000000000000" pitchFamily="2" charset="2"/>
        <a:buChar char=""/>
        <a:defRPr sz="2000" kern="1200" spc="5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3pPr>
      <a:lvl4pPr marL="1080000" indent="0" algn="l" defTabSz="914400" rtl="0" eaLnBrk="1" latinLnBrk="0" hangingPunct="1">
        <a:lnSpc>
          <a:spcPct val="150000"/>
        </a:lnSpc>
        <a:spcBef>
          <a:spcPts val="500"/>
        </a:spcBef>
        <a:buClr>
          <a:schemeClr val="accent3"/>
        </a:buClr>
        <a:buFontTx/>
        <a:buNone/>
        <a:defRPr sz="2000" b="0" i="1" kern="1200" spc="50" baseline="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4pPr>
      <a:lvl5pPr marL="1800000" indent="-360000" algn="l" defTabSz="914400" rtl="0" eaLnBrk="1" latinLnBrk="0" hangingPunct="1">
        <a:lnSpc>
          <a:spcPct val="150000"/>
        </a:lnSpc>
        <a:spcBef>
          <a:spcPts val="500"/>
        </a:spcBef>
        <a:buClr>
          <a:schemeClr val="accent3"/>
        </a:buClr>
        <a:buFont typeface="Wingdings" panose="05000000000000000000" pitchFamily="2" charset="2"/>
        <a:buChar char=""/>
        <a:defRPr sz="2000" kern="1200" spc="5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A5B2A81-2C8E-4963-AFD4-E539D168B4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93C34CC-DE2A-E7E9-CC9C-FA710D9988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82620" y="1783556"/>
            <a:ext cx="10023531" cy="1112837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de-DE" sz="3600" dirty="0"/>
              <a:t>Herzlich Willkommen </a:t>
            </a:r>
            <a:br>
              <a:rPr lang="de-DE" sz="3600" dirty="0"/>
            </a:br>
            <a:r>
              <a:rPr lang="de-DE" sz="3600" dirty="0"/>
              <a:t>an der PH Schwäbisch Gmünd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A8D48B47-AABB-4F18-B86A-FE24BE83D7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9500" y="2987700"/>
            <a:ext cx="10026651" cy="514693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15000"/>
              </a:lnSpc>
            </a:pPr>
            <a:r>
              <a:rPr lang="de-DE" sz="3600" dirty="0"/>
              <a:t>Simone Neuber (PD Dr.)</a:t>
            </a:r>
          </a:p>
          <a:p>
            <a:pPr>
              <a:lnSpc>
                <a:spcPct val="115000"/>
              </a:lnSpc>
            </a:pPr>
            <a:r>
              <a:rPr lang="de-DE" sz="11200" dirty="0"/>
              <a:t>Philosophie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E7C23BC-DAA6-40E1-8166-B8C4439D14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826000" y="1911592"/>
            <a:ext cx="54000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Grafik 4" descr="Herz mit einfarbiger Füllung">
            <a:extLst>
              <a:ext uri="{FF2B5EF4-FFF2-40B4-BE49-F238E27FC236}">
                <a16:creationId xmlns:a16="http://schemas.microsoft.com/office/drawing/2014/main" id="{19BF350E-EE27-2E63-790C-0111987417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4425" y="3429000"/>
            <a:ext cx="2339975" cy="2339975"/>
          </a:xfrm>
          <a:prstGeom prst="rect">
            <a:avLst/>
          </a:prstGeom>
        </p:spPr>
      </p:pic>
      <p:sp>
        <p:nvSpPr>
          <p:cNvPr id="6" name="Textfeld 5">
            <a:extLst>
              <a:ext uri="{FF2B5EF4-FFF2-40B4-BE49-F238E27FC236}">
                <a16:creationId xmlns:a16="http://schemas.microsoft.com/office/drawing/2014/main" id="{D6789DEC-E2AB-FEE7-BA95-E857619BDE6C}"/>
              </a:ext>
            </a:extLst>
          </p:cNvPr>
          <p:cNvSpPr txBox="1"/>
          <p:nvPr/>
        </p:nvSpPr>
        <p:spPr>
          <a:xfrm rot="18960650">
            <a:off x="5099618" y="4760080"/>
            <a:ext cx="38827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600" dirty="0">
                <a:latin typeface="Bradley Hand" pitchFamily="2" charset="77"/>
              </a:rPr>
              <a:t>Liebe zur Weisheit</a:t>
            </a:r>
          </a:p>
        </p:txBody>
      </p:sp>
    </p:spTree>
    <p:extLst>
      <p:ext uri="{BB962C8B-B14F-4D97-AF65-F5344CB8AC3E}">
        <p14:creationId xmlns:p14="http://schemas.microsoft.com/office/powerpoint/2010/main" val="591234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4144004-AD60-CEF3-5AAD-4052DB8D2E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9400" y="1983545"/>
            <a:ext cx="10213200" cy="3742571"/>
          </a:xfrm>
        </p:spPr>
        <p:txBody>
          <a:bodyPr/>
          <a:lstStyle/>
          <a:p>
            <a:pPr marL="0" indent="0">
              <a:buNone/>
            </a:pPr>
            <a:r>
              <a:rPr lang="de-DE" dirty="0"/>
              <a:t>Dann ist für Sie (im WS) im Angebot: 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b="1" dirty="0"/>
              <a:t>Kritisches Denken </a:t>
            </a:r>
            <a:r>
              <a:rPr lang="de-DE" dirty="0"/>
              <a:t>–  Di 12–14 h</a:t>
            </a:r>
          </a:p>
          <a:p>
            <a:pPr marL="0" indent="0">
              <a:buNone/>
            </a:pPr>
            <a:r>
              <a:rPr lang="de-DE" b="1" dirty="0"/>
              <a:t>Freiheit (insbesondere der Meinungsäußerung) </a:t>
            </a:r>
            <a:r>
              <a:rPr lang="de-DE" dirty="0"/>
              <a:t>– Di 14-16 h</a:t>
            </a:r>
          </a:p>
          <a:p>
            <a:pPr marL="0" indent="0">
              <a:buNone/>
            </a:pPr>
            <a:r>
              <a:rPr lang="de-DE" b="1" dirty="0"/>
              <a:t>Einführung in die politische Philosophie </a:t>
            </a:r>
            <a:r>
              <a:rPr lang="de-DE" dirty="0"/>
              <a:t>– Mi 10-12 h</a:t>
            </a:r>
          </a:p>
          <a:p>
            <a:pPr marL="0" indent="0">
              <a:buNone/>
            </a:pPr>
            <a:r>
              <a:rPr lang="de-DE" b="1" dirty="0"/>
              <a:t>Wertschätzung – eine theoriegeleitete Selbsterfahrung </a:t>
            </a:r>
            <a:r>
              <a:rPr lang="de-DE" dirty="0"/>
              <a:t>– Do 12-14 h 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146816AE-55F1-56DB-B968-638D8F642D4F}"/>
              </a:ext>
            </a:extLst>
          </p:cNvPr>
          <p:cNvSpPr txBox="1"/>
          <p:nvPr/>
        </p:nvSpPr>
        <p:spPr>
          <a:xfrm>
            <a:off x="989399" y="229219"/>
            <a:ext cx="1065865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2000" dirty="0">
                <a:latin typeface="Papyrus" panose="020B0602040200020303" pitchFamily="34" charset="77"/>
              </a:rPr>
              <a:t>Wenn Sie das Wintergrau über dem Philosophieren </a:t>
            </a:r>
            <a:r>
              <a:rPr lang="de-DE" sz="2000">
                <a:latin typeface="Papyrus" panose="020B0602040200020303" pitchFamily="34" charset="77"/>
              </a:rPr>
              <a:t>vergessen wollen</a:t>
            </a:r>
            <a:endParaRPr lang="de-DE" sz="2000" dirty="0">
              <a:latin typeface="Papyrus" panose="020B0602040200020303" pitchFamily="34" charset="77"/>
            </a:endParaRPr>
          </a:p>
          <a:p>
            <a:r>
              <a:rPr lang="de-DE" sz="2000" dirty="0">
                <a:solidFill>
                  <a:srgbClr val="FF7BFF"/>
                </a:solidFill>
                <a:latin typeface="Papyrus" panose="020B0602040200020303" pitchFamily="34" charset="77"/>
              </a:rPr>
              <a:t>… oder ausprobieren wollen, ob das geht</a:t>
            </a:r>
          </a:p>
          <a:p>
            <a:r>
              <a:rPr lang="de-DE" sz="2000" dirty="0">
                <a:solidFill>
                  <a:schemeClr val="accent4"/>
                </a:solidFill>
                <a:latin typeface="Papyrus" panose="020B0602040200020303" pitchFamily="34" charset="77"/>
                <a:cs typeface="Apple Chancery" panose="03020702040506060504" pitchFamily="66" charset="-79"/>
              </a:rPr>
              <a:t>… oder einfach nur die Grundfragen hinter sich bringen wollen und denken, dass die Philosophie nicht die schlechteste Option ist 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94DD338B-1FF4-6E3A-A807-D3832BBDEF71}"/>
              </a:ext>
            </a:extLst>
          </p:cNvPr>
          <p:cNvSpPr txBox="1"/>
          <p:nvPr/>
        </p:nvSpPr>
        <p:spPr>
          <a:xfrm>
            <a:off x="2996016" y="5356784"/>
            <a:ext cx="4881465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de-DE" dirty="0">
                <a:latin typeface="Bradley Hand" pitchFamily="2" charset="77"/>
              </a:rPr>
              <a:t>Eine etwas andere Annäherung an Würde etc. </a:t>
            </a:r>
            <a:endParaRPr lang="de-DE" dirty="0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B5344650-AC72-2B67-E398-913F835476A8}"/>
              </a:ext>
            </a:extLst>
          </p:cNvPr>
          <p:cNvSpPr txBox="1"/>
          <p:nvPr/>
        </p:nvSpPr>
        <p:spPr>
          <a:xfrm>
            <a:off x="7877481" y="4309463"/>
            <a:ext cx="2973891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de-DE" dirty="0">
                <a:latin typeface="Bradley Hand" pitchFamily="2" charset="77"/>
              </a:rPr>
              <a:t>Liberalismus, Pluralismus,</a:t>
            </a:r>
          </a:p>
          <a:p>
            <a:r>
              <a:rPr lang="de-DE" dirty="0">
                <a:latin typeface="Bradley Hand" pitchFamily="2" charset="77"/>
              </a:rPr>
              <a:t>Populismus etc. </a:t>
            </a:r>
            <a:endParaRPr lang="de-DE" dirty="0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DF2AFE12-CF0A-610D-D277-B1737F3BDBA2}"/>
              </a:ext>
            </a:extLst>
          </p:cNvPr>
          <p:cNvSpPr txBox="1"/>
          <p:nvPr/>
        </p:nvSpPr>
        <p:spPr>
          <a:xfrm>
            <a:off x="5133355" y="3244334"/>
            <a:ext cx="1338828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de-DE" dirty="0">
                <a:latin typeface="Bradley Hand" pitchFamily="2" charset="77"/>
              </a:rPr>
              <a:t>„Bootcamp“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92070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12" grpId="0" uiExpand="1" build="p"/>
      <p:bldP spid="2" grpId="0" animBg="1"/>
      <p:bldP spid="4" grpId="0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9A9BC02-2702-66C0-8E6E-A6143CBC65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Formalia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3F162C5-5CD9-7A9D-C227-215F6859F8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de-DE" dirty="0"/>
              <a:t>3 Veranstaltungen müssen im Verlauf des Studiums besucht werden.</a:t>
            </a:r>
          </a:p>
          <a:p>
            <a:r>
              <a:rPr lang="de-DE" b="1" dirty="0"/>
              <a:t>Eine</a:t>
            </a:r>
            <a:r>
              <a:rPr lang="de-DE" dirty="0"/>
              <a:t> davon wird mit einer Klausur abgeschlossen (es muss nicht die „letzte“ der Reihe sein). </a:t>
            </a:r>
          </a:p>
          <a:p>
            <a:r>
              <a:rPr lang="de-DE" dirty="0"/>
              <a:t>Zu allen Seminaren wird eine Klausur angeboten – Sie können sie dort schreiben, wo es Ihnen passt.</a:t>
            </a:r>
          </a:p>
          <a:p>
            <a:endParaRPr lang="de-DE" dirty="0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712AF483-3F9A-E97F-3AEB-6B127C0A2034}"/>
              </a:ext>
            </a:extLst>
          </p:cNvPr>
          <p:cNvSpPr txBox="1"/>
          <p:nvPr/>
        </p:nvSpPr>
        <p:spPr>
          <a:xfrm>
            <a:off x="1845477" y="5141341"/>
            <a:ext cx="8501045" cy="58477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de-DE" sz="3200" dirty="0">
                <a:latin typeface="Bradley Hand" pitchFamily="2" charset="77"/>
              </a:rPr>
              <a:t>Guten Start und ein vergnügliches Studium!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2A8623F4-2FE0-F4F9-D5CB-661E6BE7D8E2}"/>
              </a:ext>
            </a:extLst>
          </p:cNvPr>
          <p:cNvSpPr txBox="1"/>
          <p:nvPr/>
        </p:nvSpPr>
        <p:spPr>
          <a:xfrm>
            <a:off x="2196534" y="5903916"/>
            <a:ext cx="7798930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de-DE" sz="2400" dirty="0">
                <a:latin typeface="Bradley Hand" pitchFamily="2" charset="77"/>
              </a:rPr>
              <a:t>PS: Sich selbst herauszufordern, kann Vergnügen sein!</a:t>
            </a:r>
          </a:p>
        </p:txBody>
      </p:sp>
    </p:spTree>
    <p:extLst>
      <p:ext uri="{BB962C8B-B14F-4D97-AF65-F5344CB8AC3E}">
        <p14:creationId xmlns:p14="http://schemas.microsoft.com/office/powerpoint/2010/main" val="904140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</p:bldLst>
  </p:timing>
</p:sld>
</file>

<file path=ppt/theme/theme1.xml><?xml version="1.0" encoding="utf-8"?>
<a:theme xmlns:a="http://schemas.openxmlformats.org/drawingml/2006/main" name="FrostyVTI">
  <a:themeElements>
    <a:clrScheme name="Frosty">
      <a:dk1>
        <a:sysClr val="windowText" lastClr="000000"/>
      </a:dk1>
      <a:lt1>
        <a:sysClr val="window" lastClr="FFFFFF"/>
      </a:lt1>
      <a:dk2>
        <a:srgbClr val="0B2827"/>
      </a:dk2>
      <a:lt2>
        <a:srgbClr val="DAE3E3"/>
      </a:lt2>
      <a:accent1>
        <a:srgbClr val="767E37"/>
      </a:accent1>
      <a:accent2>
        <a:srgbClr val="B495C2"/>
      </a:accent2>
      <a:accent3>
        <a:srgbClr val="8FA3A3"/>
      </a:accent3>
      <a:accent4>
        <a:srgbClr val="CE7F01"/>
      </a:accent4>
      <a:accent5>
        <a:srgbClr val="D15A29"/>
      </a:accent5>
      <a:accent6>
        <a:srgbClr val="B88470"/>
      </a:accent6>
      <a:hlink>
        <a:srgbClr val="B57001"/>
      </a:hlink>
      <a:folHlink>
        <a:srgbClr val="996209"/>
      </a:folHlink>
    </a:clrScheme>
    <a:fontScheme name="Frosted Leaf">
      <a:majorFont>
        <a:latin typeface="Goudy Old Style"/>
        <a:ea typeface=""/>
        <a:cs typeface=""/>
      </a:majorFont>
      <a:minorFont>
        <a:latin typeface="Avenir Next LT Pro"/>
        <a:ea typeface=""/>
        <a:cs typeface=""/>
      </a:minorFont>
    </a:fontScheme>
    <a:fmtScheme name="Subtle 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ostyVTI" id="{DD283BC3-E0B6-4E4B-91CF-F0F54D51BB21}" vid="{3EE220F7-F497-4893-BE1F-7BB1D607421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185</Words>
  <Application>Microsoft Macintosh PowerPoint</Application>
  <PresentationFormat>Breitbild</PresentationFormat>
  <Paragraphs>23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10" baseType="lpstr">
      <vt:lpstr>Arial</vt:lpstr>
      <vt:lpstr>Avenir Next LT Pro</vt:lpstr>
      <vt:lpstr>Bradley Hand</vt:lpstr>
      <vt:lpstr>Goudy Old Style</vt:lpstr>
      <vt:lpstr>Papyrus</vt:lpstr>
      <vt:lpstr>Wingdings</vt:lpstr>
      <vt:lpstr>FrostyVTI</vt:lpstr>
      <vt:lpstr>Herzlich Willkommen  an der PH Schwäbisch Gmünd</vt:lpstr>
      <vt:lpstr>PowerPoint-Präsentation</vt:lpstr>
      <vt:lpstr>Formalia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Simone Neuber</dc:creator>
  <cp:lastModifiedBy>Simone Neuber</cp:lastModifiedBy>
  <cp:revision>11</cp:revision>
  <dcterms:created xsi:type="dcterms:W3CDTF">2025-09-24T12:38:23Z</dcterms:created>
  <dcterms:modified xsi:type="dcterms:W3CDTF">2025-10-06T09:56:38Z</dcterms:modified>
</cp:coreProperties>
</file>