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B6C18-870C-4A7E-B038-E633102EF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739FE6-EA20-4563-8BCC-E058845B2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4FD2B-A015-43A3-8629-A12DE16F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8816F-C8C0-47D1-A7CF-6F3AF094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578AF-A49F-47A3-8BF1-F4680B0A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08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273DE-08F4-4593-8450-A3F8C916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A24CF0-4235-4A86-9864-A5B2EB39F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E8B2DB-1CDA-4FB4-873F-0414113E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8C722-01B8-482F-A82D-480311E3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4BFB8B-6933-47C3-9647-E00419F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82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BE09E3-6A0C-43C7-AFFB-2A2264A70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462159-F50B-4EA4-9AEB-9038468E3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8E00E2-CA5D-47D4-AD48-478DBB79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5A3AEC-3137-4C30-8E23-8225F9DB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86EFFE-4D9C-4B0F-AC34-B5FB10A2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92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853691A-BDB4-4C5C-A168-19B7FC92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3" y="1195548"/>
            <a:ext cx="11372921" cy="136513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990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F59928-1A42-4828-B4D5-3044233A7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91" y="499247"/>
            <a:ext cx="3183466" cy="53124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2A69F17-26F2-40D5-9285-349622B3B8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2725738"/>
            <a:ext cx="11372850" cy="36337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37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D419ABC6-24B7-4736-A500-B60BE668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96100" cy="85692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D432537-6B10-46F1-9057-BF2F5DF9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554099-207B-4D41-9BB1-F7FF5E25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04" y="499247"/>
            <a:ext cx="3183466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34442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273847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50B0C0DD-C4DD-4053-B05D-1A9AEEAF43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168DC811-C6A9-49FD-841F-110B0AA0E5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56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Foliennummernplatzhalter 13">
            <a:extLst>
              <a:ext uri="{FF2B5EF4-FFF2-40B4-BE49-F238E27FC236}">
                <a16:creationId xmlns:a16="http://schemas.microsoft.com/office/drawing/2014/main" id="{7E019CC3-A6C6-423E-885B-197471AF55E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B040B953-8E8B-4485-8C37-625932D57E2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577CA35E-9226-47AC-8E5C-740A961267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33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A2DCD-33C8-48FA-94C0-23567548692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EF56-1BD6-4335-B2F6-EC5F8FAD54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21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31EE216-0377-4831-BFE0-D3FF2660D1A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8B663531-0472-4C59-857A-10DD494EE0B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3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60269-AD67-47B9-86D5-EE8E06A7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AD32B9-3277-4E97-BB40-7FB76212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A4D40E-172D-4EDF-B48E-E3C9606F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4A126-2FE3-4581-A61B-A03DE504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4D499-15F8-4BC5-87C4-2E05AB48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42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2C48F24-6A92-43E0-A716-05BCC5EC9AEE}"/>
              </a:ext>
            </a:extLst>
          </p:cNvPr>
          <p:cNvSpPr/>
          <p:nvPr userDrawn="1"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18" name="Bildplatzhalter 41">
            <a:extLst>
              <a:ext uri="{FF2B5EF4-FFF2-40B4-BE49-F238E27FC236}">
                <a16:creationId xmlns:a16="http://schemas.microsoft.com/office/drawing/2014/main" id="{C5958058-309B-483F-887D-6AEFEFBB84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915" y="153823"/>
            <a:ext cx="4375295" cy="6025489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0FB8424-9B0E-40E3-B29E-8BB077262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70482C89-893F-4C02-A9C7-B794A3D0D7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6AF1436-64CC-4660-944E-D7B485ED6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685091A4-D4A4-4F7A-A243-20DF0F9324AB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6E8DC5A3-D1A9-4D51-8D4E-4DB941384BF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Foliennummernplatzhalter 13">
            <a:extLst>
              <a:ext uri="{FF2B5EF4-FFF2-40B4-BE49-F238E27FC236}">
                <a16:creationId xmlns:a16="http://schemas.microsoft.com/office/drawing/2014/main" id="{5F95EA73-B59D-4C18-8381-AA45B8DFFC1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3DD1811-58AC-4F19-9D56-A9D22C4E8DA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015520-50AE-45AD-8D0F-3C20521B4D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33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B16A920-1FF7-47CA-91BA-4A45983B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000" b="0" spc="-15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FFFCEEB6-0DB8-4AEC-BBFC-9A525195CDFD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7CD1621-E2CD-4C08-8048-E7781EB582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5DC950-36A9-4091-9775-2DF19512A6C6}"/>
              </a:ext>
            </a:extLst>
          </p:cNvPr>
          <p:cNvSpPr/>
          <p:nvPr userDrawn="1"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Bildplatzhalter 21">
            <a:extLst>
              <a:ext uri="{FF2B5EF4-FFF2-40B4-BE49-F238E27FC236}">
                <a16:creationId xmlns:a16="http://schemas.microsoft.com/office/drawing/2014/main" id="{057F7782-4300-4542-9A9D-2D0D28094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rect">
            <a:avLst/>
          </a:prstGeom>
          <a:solidFill>
            <a:srgbClr val="850042"/>
          </a:solid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82332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EF66E-980B-4426-995C-46D9669A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09B838-DABF-4F81-AD21-7A05F0791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C6FF0CE-D10A-4F86-8259-8679A64C22F2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6772852-14AD-4EFD-969E-B5FC4F0AACC9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3A58BBB-C3F0-486C-804C-0D5CC5C42E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44F9A8F-AA22-4E8E-8B7A-82B7AF769F6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2C9A254-758F-4590-BBB1-4EC99F1155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151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475455A-7F2C-494A-AD66-F009C234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7B04C46-52CE-48E6-A9CE-F0316BE4779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C1A3BBA-B8FC-4F6A-BDB4-AAF34600C5D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5" name="Foliennummernplatzhalter 13">
            <a:extLst>
              <a:ext uri="{FF2B5EF4-FFF2-40B4-BE49-F238E27FC236}">
                <a16:creationId xmlns:a16="http://schemas.microsoft.com/office/drawing/2014/main" id="{B09FD3C1-8C9B-4B4D-82DC-DDD4184470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012874-A6A6-4B99-8081-6A7A652B200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18E23D1-A2F7-43C6-BDEB-96ED489C19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36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308F0DF-B3C3-445F-9665-ED5FD05A3DAC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7470A2-552B-47B0-9920-BDF8359C7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63F2214-7623-4D87-96B2-6B91AB6962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8F2F053-1603-4AD1-8CFB-EA26E7F742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96189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0A031AF-524B-4A85-9D51-B1F498352585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26353E6-C4D8-4074-9913-0428700BB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02AC37C-EE6C-47DE-8F4F-EA7F74028E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9476881-FA4C-4C4E-8072-410C8B8EEA5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7058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9718B5A-2084-4B5C-884B-6E40B694CF91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80128B7D-DF56-483F-9104-ABAD70207BE5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1" name="Foliennummernplatzhalter 13">
            <a:extLst>
              <a:ext uri="{FF2B5EF4-FFF2-40B4-BE49-F238E27FC236}">
                <a16:creationId xmlns:a16="http://schemas.microsoft.com/office/drawing/2014/main" id="{B408C564-76A6-43D7-A2C0-65CD534D4F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3B7BB9C-5591-43FB-A276-5CEECC3A3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8779623-6898-42F6-BA33-0810314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 rtlCol="0"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F2EEC9F-4E14-4602-AA99-001A070EF4A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A21827-285E-4E6A-B364-9B681028BE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388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8">
            <a:extLst>
              <a:ext uri="{FF2B5EF4-FFF2-40B4-BE49-F238E27FC236}">
                <a16:creationId xmlns:a16="http://schemas.microsoft.com/office/drawing/2014/main" id="{0923A4E1-C22D-47A5-966C-F168DA8727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62414" y="1251145"/>
            <a:ext cx="6178609" cy="5465850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8B5BF8-D240-4888-9ADE-91E255680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 marL="0" rtl="0">
              <a:defRPr lang="en-GB" sz="2000" b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de-DE" noProof="0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7673279D-AF03-4CCA-B13C-1A6F81B82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589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FBBA00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1971181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850042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60793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2623F-31F1-4E19-8304-A9CC9113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603DFC-46DE-43A9-8ADD-75AB50E1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D3570F-1DE2-4B88-8E69-932FBD6F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9FB5E-B3D4-44DD-BFA2-BC043C7D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AED9E5-9928-4A40-8588-6248C56C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9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BA2E-2548-4D93-8AB0-F2EF27AC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198E6-618E-4C70-BC93-9AAC616C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C768C5-BFC1-404C-8613-1D21057A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F81CE-0249-4313-81E4-763BCFD3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7487FC-4F8E-41B8-B4E9-9954F3A0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60B351-0BBE-4221-B326-AA3CF38C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56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8F469-FF8E-4B22-AC4C-2DBE8704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AC2215-C5C1-43CF-8ADB-FE759FB1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CAA7D8-0711-413C-B81D-E9AC783EB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48992F-1403-4686-9877-D5B109B5C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76ABC-B4D6-459E-BBA4-B0FA17F5B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CE28403-CA81-4FDB-9A9A-F726B046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0A33D2-41A5-486C-85B1-412E34E4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E2146F-2847-44F2-B6A2-7AA9E93A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40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9DEEF-F0B7-49D6-AAAA-58499DCF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AB6E87-3118-4A01-94D9-7AB343A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44F42F-D9FA-4CC1-A964-87F8E161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CFE81C-C14E-4742-83D6-546B75BD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4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EE695F-CAF9-4CCA-90FE-1E37B00C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754290-0E05-4518-9F84-23FC7B74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29E775-DD94-41A4-A4A6-1025AEA4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7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9667B-C706-4D45-B888-1F99C68E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B02D33-4C04-4C7E-8521-D4532BD28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DE6295-413D-4F67-81DB-80FBA7B2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1E48DC-61AC-4FF8-A30F-78FE4815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C4E6D8-4401-43D4-BB9E-027EE85D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CA648-0D70-42C9-8320-0FA6CB04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6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C2FD2-2ADC-4CEF-A1C2-89170F26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CA3600-CA55-480F-BCD3-888A74ABB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7043D6-A7CD-4605-8652-D2F5DD57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27AE00-C8F6-4A32-92C2-3B0F5A84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E2E679-87B8-430E-9F8B-35F7160F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C4959C-9B59-466F-BCE1-C8CCB3B9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73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507820-B3E4-461F-8A1C-94741FF7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B77A02-678E-4CAC-BA60-C1485559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ED8DAC-AA86-47D8-A0BC-10BB13A23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072F-84EB-4DA6-B959-DF83344925E2}" type="datetimeFigureOut">
              <a:rPr lang="de-DE" smtClean="0"/>
              <a:t>09.10.2025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8B82F5-2278-4E51-ADAF-1462CC50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6A0C9-4BAD-4ABA-B4DF-C2832FA79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E308-3190-45DB-AB17-BD27827D02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F46D8D-68B6-4E43-8139-806E4B35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002459-3955-42C4-9A2C-0EE83332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F579FFD-8006-4EF8-97C5-0EA32B09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2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09.10.2025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00545A6-3C68-4B8D-A297-504BB209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48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35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B2D67-E4A8-4D0D-B03F-FB03CA266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D29E20-81DE-4631-8901-F141F3603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68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78B09-ED81-4A9D-A910-D86DCAA8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365126"/>
            <a:ext cx="7843706" cy="856924"/>
          </a:xfrm>
        </p:spPr>
        <p:txBody>
          <a:bodyPr>
            <a:normAutofit fontScale="90000"/>
          </a:bodyPr>
          <a:lstStyle/>
          <a:p>
            <a:r>
              <a:rPr lang="de-DE" dirty="0"/>
              <a:t>Priorisierung mit dem Kanban-System</a:t>
            </a:r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7515FB50-916F-4FBB-9C4D-AFCC70EFEF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4" y="1593908"/>
            <a:ext cx="7635334" cy="3995825"/>
          </a:xfrm>
          <a:prstGeom prst="rect">
            <a:avLst/>
          </a:prstGeom>
          <a:noFill/>
          <a:ln w="3175">
            <a:solidFill>
              <a:srgbClr val="E7E6E6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D6488E-4BEA-4F5B-9D9B-F53AE1C2E78E}"/>
              </a:ext>
            </a:extLst>
          </p:cNvPr>
          <p:cNvSpPr txBox="1"/>
          <p:nvPr/>
        </p:nvSpPr>
        <p:spPr>
          <a:xfrm>
            <a:off x="8028264" y="2499919"/>
            <a:ext cx="387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Do: alle Aufgaben in Zeitraum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EINE Aufgabe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alle erledigten Aufgaben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Tipp: Farbzuweisung nach Studienfächern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BC6635BC-7153-4B0D-AF79-0452E8451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37" t="599" r="39646" b="-2467"/>
          <a:stretch/>
        </p:blipFill>
        <p:spPr>
          <a:xfrm>
            <a:off x="9906736" y="5158713"/>
            <a:ext cx="1997242" cy="14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78B09-ED81-4A9D-A910-D86DCAA8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365126"/>
            <a:ext cx="7843706" cy="856924"/>
          </a:xfrm>
        </p:spPr>
        <p:txBody>
          <a:bodyPr>
            <a:noAutofit/>
          </a:bodyPr>
          <a:lstStyle/>
          <a:p>
            <a:r>
              <a:rPr lang="de-DE" sz="2800" dirty="0"/>
              <a:t>Priorisierung mit einem Motivations-Mapping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BC6635BC-7153-4B0D-AF79-0452E845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37" t="599" r="39646" b="-2467"/>
          <a:stretch/>
        </p:blipFill>
        <p:spPr>
          <a:xfrm>
            <a:off x="9906736" y="5158713"/>
            <a:ext cx="1997242" cy="1424946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125296D9-035D-465C-A216-3BA0FCA90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24109" t="50362" r="30343" b="12855"/>
          <a:stretch/>
        </p:blipFill>
        <p:spPr>
          <a:xfrm>
            <a:off x="881986" y="907528"/>
            <a:ext cx="9964978" cy="45266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256D05-E74D-4794-86AB-C2DD12AEC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24967" t="76667" r="30625" b="6666"/>
          <a:stretch/>
        </p:blipFill>
        <p:spPr>
          <a:xfrm>
            <a:off x="1704079" y="4992880"/>
            <a:ext cx="8320791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DBB68-1E42-4B37-B482-30FC1A0D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Übersichtliche Darstellung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F64DD1-2CF0-4725-AEC7-1D1728ABBE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88806" y="1192999"/>
            <a:ext cx="5188778" cy="913820"/>
          </a:xfrm>
        </p:spPr>
        <p:txBody>
          <a:bodyPr/>
          <a:lstStyle/>
          <a:p>
            <a:r>
              <a:rPr lang="de-DE" dirty="0"/>
              <a:t>Legen Sie sich Ordner an und legen Sie Dokumente systematisch ab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528171-449A-4C92-A8C8-68437C1FEE2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88806" y="2331855"/>
            <a:ext cx="5188778" cy="913820"/>
          </a:xfrm>
        </p:spPr>
        <p:txBody>
          <a:bodyPr/>
          <a:lstStyle/>
          <a:p>
            <a:r>
              <a:rPr lang="de-DE" dirty="0"/>
              <a:t>Machen Sie sich klar, was zueinander gehört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FF354B-90F5-4419-8E76-65612C2403C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288806" y="3489709"/>
            <a:ext cx="5188778" cy="913820"/>
          </a:xfrm>
        </p:spPr>
        <p:txBody>
          <a:bodyPr/>
          <a:lstStyle/>
          <a:p>
            <a:r>
              <a:rPr lang="de-DE" dirty="0"/>
              <a:t>Machen Sie sich klar, wie die Beziehung der Inhalte zueinander ist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49C082-E9B2-41AA-B556-0D5DA519812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88806" y="5802605"/>
            <a:ext cx="5201481" cy="913820"/>
          </a:xfrm>
        </p:spPr>
        <p:txBody>
          <a:bodyPr/>
          <a:lstStyle/>
          <a:p>
            <a:r>
              <a:rPr lang="de-DE" dirty="0"/>
              <a:t>Kategorisieren, segmentieren und hierarchisieren Sie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CDD6369-55B4-4F1A-8102-9882C395BCD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288806" y="4646157"/>
            <a:ext cx="5188778" cy="913820"/>
          </a:xfrm>
        </p:spPr>
        <p:txBody>
          <a:bodyPr/>
          <a:lstStyle/>
          <a:p>
            <a:r>
              <a:rPr lang="de-DE" dirty="0"/>
              <a:t>Machen Sie sich klar, was unbedingt erledigt/realisiert werden muss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6607AF0-EB69-4106-9991-9BECCCFD0B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6A215-0F35-4DF7-ABDA-E069FE432F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2654C77-1C45-4181-B195-0444BC8C4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5" b="-11530"/>
          <a:stretch/>
        </p:blipFill>
        <p:spPr>
          <a:xfrm>
            <a:off x="171242" y="1013475"/>
            <a:ext cx="1272406" cy="1113493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D20FA70F-1BD3-4A0F-9C24-BBFA6BE5CC5B}"/>
              </a:ext>
            </a:extLst>
          </p:cNvPr>
          <p:cNvSpPr/>
          <p:nvPr/>
        </p:nvSpPr>
        <p:spPr>
          <a:xfrm>
            <a:off x="2313514" y="1576293"/>
            <a:ext cx="2105426" cy="195085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4A87BE1-8669-441B-91C6-81338CD7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1" y="2161436"/>
            <a:ext cx="900564" cy="1327570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86F98607-DF83-41D0-8EC7-60B9A3DBE9FC}"/>
              </a:ext>
            </a:extLst>
          </p:cNvPr>
          <p:cNvSpPr/>
          <p:nvPr/>
        </p:nvSpPr>
        <p:spPr>
          <a:xfrm>
            <a:off x="2313514" y="2574766"/>
            <a:ext cx="2105426" cy="195085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Bild 1" descr="C:\Users\eyz466\AppData\Local\Microsoft\Windows\INetCache\Content.MSO\3D891071.tmp">
            <a:extLst>
              <a:ext uri="{FF2B5EF4-FFF2-40B4-BE49-F238E27FC236}">
                <a16:creationId xmlns:a16="http://schemas.microsoft.com/office/drawing/2014/main" id="{4619E74F-7C12-4506-80AC-E6620C7AECC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1"/>
          <a:stretch/>
        </p:blipFill>
        <p:spPr bwMode="auto">
          <a:xfrm>
            <a:off x="1591594" y="2438628"/>
            <a:ext cx="1390015" cy="46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A75C9D-241A-4505-9B14-3E4C3B48C386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7" b="8462"/>
          <a:stretch/>
        </p:blipFill>
        <p:spPr bwMode="auto">
          <a:xfrm>
            <a:off x="664503" y="3642703"/>
            <a:ext cx="779145" cy="606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38AB9580-B6F1-4AC3-A456-34B060261C51}"/>
              </a:ext>
            </a:extLst>
          </p:cNvPr>
          <p:cNvSpPr/>
          <p:nvPr/>
        </p:nvSpPr>
        <p:spPr>
          <a:xfrm>
            <a:off x="2313514" y="3848372"/>
            <a:ext cx="2105426" cy="195085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nhaltsplatzhalter 5">
            <a:extLst>
              <a:ext uri="{FF2B5EF4-FFF2-40B4-BE49-F238E27FC236}">
                <a16:creationId xmlns:a16="http://schemas.microsoft.com/office/drawing/2014/main" id="{BEA23701-408C-42A2-91E4-55D0663DE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0" y="4611377"/>
            <a:ext cx="779145" cy="948600"/>
          </a:xfrm>
          <a:prstGeom prst="rect">
            <a:avLst/>
          </a:prstGeom>
        </p:spPr>
      </p:pic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5B87B72F-FC14-4F81-B52F-3AF7DE81C8D3}"/>
              </a:ext>
            </a:extLst>
          </p:cNvPr>
          <p:cNvSpPr/>
          <p:nvPr/>
        </p:nvSpPr>
        <p:spPr>
          <a:xfrm>
            <a:off x="2286601" y="5005524"/>
            <a:ext cx="2105426" cy="195085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C20660C-AA77-49BA-A4CF-A406871E1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43" y="5717977"/>
            <a:ext cx="1004938" cy="1004938"/>
          </a:xfrm>
          <a:prstGeom prst="rect">
            <a:avLst/>
          </a:prstGeom>
        </p:spPr>
      </p:pic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680BD71C-D6D3-4579-B6E1-7BB7644E33C6}"/>
              </a:ext>
            </a:extLst>
          </p:cNvPr>
          <p:cNvSpPr/>
          <p:nvPr/>
        </p:nvSpPr>
        <p:spPr>
          <a:xfrm>
            <a:off x="2286601" y="6122903"/>
            <a:ext cx="2105426" cy="195085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108A5E2-5317-4ABF-AE2F-F5B0B1C33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1922811-1916-4A02-9F11-CEF6AB7EA3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526" r="18586"/>
          <a:stretch/>
        </p:blipFill>
        <p:spPr>
          <a:xfrm>
            <a:off x="10490287" y="5123040"/>
            <a:ext cx="1604053" cy="11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0C09F-BA56-4089-BBF8-3130CF3A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02" y="1222050"/>
            <a:ext cx="10296971" cy="4775453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850042"/>
                </a:solidFill>
              </a:rPr>
              <a:t>Langfristige Zeitpläne (gesamtes Studium)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047DAA-92A3-46ED-88F6-68A7FF95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0768">
            <a:off x="5986314" y="1545491"/>
            <a:ext cx="5489051" cy="399200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F0A351B-848F-4D6A-8986-D59CEC5927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02287" y="1236491"/>
          <a:ext cx="699389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4025">
                  <a:extLst>
                    <a:ext uri="{9D8B030D-6E8A-4147-A177-3AD203B41FA5}">
                      <a16:colId xmlns:a16="http://schemas.microsoft.com/office/drawing/2014/main" val="149012885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297985264"/>
                    </a:ext>
                  </a:extLst>
                </a:gridCol>
                <a:gridCol w="2203681">
                  <a:extLst>
                    <a:ext uri="{9D8B030D-6E8A-4147-A177-3AD203B41FA5}">
                      <a16:colId xmlns:a16="http://schemas.microsoft.com/office/drawing/2014/main" val="3653039521"/>
                    </a:ext>
                  </a:extLst>
                </a:gridCol>
                <a:gridCol w="1342159">
                  <a:extLst>
                    <a:ext uri="{9D8B030D-6E8A-4147-A177-3AD203B41FA5}">
                      <a16:colId xmlns:a16="http://schemas.microsoft.com/office/drawing/2014/main" val="2857688555"/>
                    </a:ext>
                  </a:extLst>
                </a:gridCol>
              </a:tblGrid>
              <a:tr h="283286">
                <a:tc>
                  <a:txBody>
                    <a:bodyPr/>
                    <a:lstStyle/>
                    <a:p>
                      <a:r>
                        <a:rPr lang="de-D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Semester</a:t>
                      </a:r>
                    </a:p>
                  </a:txBody>
                  <a:tcPr>
                    <a:solidFill>
                      <a:srgbClr val="B3DC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Fach</a:t>
                      </a:r>
                    </a:p>
                  </a:txBody>
                  <a:tcPr>
                    <a:solidFill>
                      <a:srgbClr val="B3DC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Prüfungsleistung</a:t>
                      </a:r>
                    </a:p>
                  </a:txBody>
                  <a:tcPr>
                    <a:solidFill>
                      <a:srgbClr val="B3DC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>
                    <a:solidFill>
                      <a:srgbClr val="B3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95339"/>
                  </a:ext>
                </a:extLst>
              </a:tr>
            </a:tbl>
          </a:graphicData>
        </a:graphic>
      </p:graphicFrame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B97C6D5-363F-4AD4-9A4E-A15C73CD03DD}"/>
              </a:ext>
            </a:extLst>
          </p:cNvPr>
          <p:cNvSpPr/>
          <p:nvPr/>
        </p:nvSpPr>
        <p:spPr>
          <a:xfrm>
            <a:off x="319102" y="187423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welche Teile ist das Studium gegliedert?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muss ich welche Wahlentscheidung treffen?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lange dauern die einzelnen Teile? (Bachelor, Praktikum,…)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Prüfungen sind wann abzulegen bzw. können frühestens/spätestens abgelegt werden?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hoch ist ungefähr die stundenmäßige Belastung durch Lehrveranstaltungen in den einzelnen Semestern?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größeren Arbeiten müssen während welcher Studienteile geleistet werden? (Seminar- oder Abschlussarbeiten)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und wann sind Praktika, Austauschprogramme usw. einzubauen?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 Zeit will ich für das Studium mindestens/ höchstens investieren?</a:t>
            </a:r>
          </a:p>
        </p:txBody>
      </p:sp>
    </p:spTree>
    <p:extLst>
      <p:ext uri="{BB962C8B-B14F-4D97-AF65-F5344CB8AC3E}">
        <p14:creationId xmlns:p14="http://schemas.microsoft.com/office/powerpoint/2010/main" val="335320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0C09F-BA56-4089-BBF8-3130CF3A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02" y="1222050"/>
            <a:ext cx="10296971" cy="4775453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850042"/>
                </a:solidFill>
              </a:rPr>
              <a:t>Mittelfristige Zeitpläne (Semester)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B97C6D5-363F-4AD4-9A4E-A15C73CD03DD}"/>
              </a:ext>
            </a:extLst>
          </p:cNvPr>
          <p:cNvSpPr/>
          <p:nvPr/>
        </p:nvSpPr>
        <p:spPr>
          <a:xfrm>
            <a:off x="319102" y="1672896"/>
            <a:ext cx="114842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Faustregel: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 der 2.Semesterwoche steht der Semesterplan / 					Lernzeiten endgültig.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zweiten Woche der vorlesungsfreien Zeit steht der Plan 			für diese Periode.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Semester konkret im Blick behalten: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Lehrveranstaltungen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Aufträge / Projekte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Prüfungszeitraum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Praktika; Fremdsprachenaufenthalt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Aufgaben an der Hochschule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studiumsbezogene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Arbeiten /Aktivitäten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2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0C09F-BA56-4089-BBF8-3130CF3A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02" y="1222050"/>
            <a:ext cx="10296971" cy="4775453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850042"/>
                </a:solidFill>
              </a:rPr>
              <a:t>Mittelfristige Zeitpläne (Semester)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42D39B-B9B8-49C3-B01F-58EAB9C42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18666" r="10157" b="12088"/>
          <a:stretch/>
        </p:blipFill>
        <p:spPr>
          <a:xfrm rot="16200000">
            <a:off x="3422650" y="166648"/>
            <a:ext cx="4908849" cy="77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7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0C09F-BA56-4089-BBF8-3130CF3A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02" y="1222050"/>
            <a:ext cx="10296971" cy="4775453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850042"/>
                </a:solidFill>
              </a:rPr>
              <a:t>Kurzfristige Zeitpläne (Woche)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C9D142D-F22E-4D1F-9EE6-5328C7AA0CCA}"/>
              </a:ext>
            </a:extLst>
          </p:cNvPr>
          <p:cNvSpPr/>
          <p:nvPr/>
        </p:nvSpPr>
        <p:spPr>
          <a:xfrm>
            <a:off x="319102" y="1772899"/>
            <a:ext cx="88248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Generell: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Bekomme ich eine Regelmäßigkeit in den Zeitplan?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Nutze ich auch das Wochenende fürs Studium?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Lehrveranstaltungen: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Besuche ich in der nächsten Woche? 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 Aufgaben muss ich dafür vor- &amp; nachbereiten? (Wie viel Zeit investiere ich?)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Prüfungen: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kann ich Lernroutinen schaffen / vorarbeiten?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Alltag / Ausgleich: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steht diese Woche an? (Sport, Ausgehen, Einkaufen, Job)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sind meine Regenerationszeiten / Auszeiten?</a:t>
            </a:r>
          </a:p>
        </p:txBody>
      </p:sp>
    </p:spTree>
    <p:extLst>
      <p:ext uri="{BB962C8B-B14F-4D97-AF65-F5344CB8AC3E}">
        <p14:creationId xmlns:p14="http://schemas.microsoft.com/office/powerpoint/2010/main" val="168555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0C09F-BA56-4089-BBF8-3130CF3AF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102" y="1222050"/>
            <a:ext cx="10296971" cy="4775453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rgbClr val="850042"/>
                </a:solidFill>
              </a:rPr>
              <a:t>Kurzfristige Zeitpläne (Woche)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pic>
        <p:nvPicPr>
          <p:cNvPr id="7" name="Picture 2" descr="Quellbild anzeigen">
            <a:extLst>
              <a:ext uri="{FF2B5EF4-FFF2-40B4-BE49-F238E27FC236}">
                <a16:creationId xmlns:a16="http://schemas.microsoft.com/office/drawing/2014/main" id="{71A824A6-BB0F-4699-B642-27A40A17A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t="5281" r="5382" b="4436"/>
          <a:stretch/>
        </p:blipFill>
        <p:spPr bwMode="auto">
          <a:xfrm>
            <a:off x="470741" y="1744155"/>
            <a:ext cx="6640994" cy="47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3BED582-39BC-42F0-9564-E8B5C593B20D}"/>
              </a:ext>
            </a:extLst>
          </p:cNvPr>
          <p:cNvSpPr/>
          <p:nvPr/>
        </p:nvSpPr>
        <p:spPr>
          <a:xfrm>
            <a:off x="7263374" y="1776215"/>
            <a:ext cx="478403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Wochenende planen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 Termine zuerst eintragen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Arbeiten / Aufgaben der Woche festhalten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Work-Life-Balance nicht vergessen</a:t>
            </a:r>
          </a:p>
        </p:txBody>
      </p:sp>
    </p:spTree>
    <p:extLst>
      <p:ext uri="{BB962C8B-B14F-4D97-AF65-F5344CB8AC3E}">
        <p14:creationId xmlns:p14="http://schemas.microsoft.com/office/powerpoint/2010/main" val="236047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365126"/>
            <a:ext cx="7625243" cy="856924"/>
          </a:xfrm>
        </p:spPr>
        <p:txBody>
          <a:bodyPr>
            <a:normAutofit fontScale="90000"/>
          </a:bodyPr>
          <a:lstStyle/>
          <a:p>
            <a:r>
              <a:rPr lang="de-DE" dirty="0"/>
              <a:t>Empfehlungen für Ihren Studienstart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0549080" y="5364495"/>
            <a:ext cx="1172179" cy="1311442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956D127-6E00-474E-86D6-FCD1D1AB5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grayscl/>
          </a:blip>
          <a:srcRect l="27456" t="2324" r="52107" b="67094"/>
          <a:stretch/>
        </p:blipFill>
        <p:spPr>
          <a:xfrm>
            <a:off x="211810" y="2207126"/>
            <a:ext cx="2663437" cy="24437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6C9754-43CA-49E8-9E89-9CB74C24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70963" t="57817" r="11550" b="11602"/>
          <a:stretch/>
        </p:blipFill>
        <p:spPr>
          <a:xfrm>
            <a:off x="3040238" y="1719509"/>
            <a:ext cx="2733745" cy="29313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941981-0C88-4CC5-A0C0-93D61B433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7757" t="4557" r="75388" b="75341"/>
          <a:stretch/>
        </p:blipFill>
        <p:spPr>
          <a:xfrm>
            <a:off x="5899806" y="2470437"/>
            <a:ext cx="2981794" cy="21804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0965DB3-F852-489D-B4EC-060ABC5D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3544" t="40980" r="72859" b="31187"/>
          <a:stretch/>
        </p:blipFill>
        <p:spPr>
          <a:xfrm>
            <a:off x="9007423" y="2314052"/>
            <a:ext cx="3083313" cy="22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385E29E-66D9-4E2F-B437-F426C5F3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4" t="6994" r="3670" b="-748"/>
          <a:stretch/>
        </p:blipFill>
        <p:spPr>
          <a:xfrm>
            <a:off x="11019821" y="5082570"/>
            <a:ext cx="1172179" cy="13114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4FCCB2-717C-417C-A6D2-78B453C8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Empfehlungen für Ihren Studienstart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E36A940-D648-41C4-A0B5-44EE6801D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Visualisieren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54BB338-B118-4566-A16C-8E9240FB241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Die Loci-Methode</a:t>
            </a:r>
          </a:p>
          <a:p>
            <a:pPr marL="342900" indent="-342900">
              <a:buFontTx/>
              <a:buChar char="-"/>
            </a:pPr>
            <a:r>
              <a:rPr lang="de-DE" dirty="0"/>
              <a:t>Memotechnik, Gedächtnismethode</a:t>
            </a:r>
          </a:p>
          <a:p>
            <a:pPr marL="342900" indent="-342900">
              <a:buFontTx/>
              <a:buChar char="-"/>
            </a:pPr>
            <a:r>
              <a:rPr lang="de-DE" dirty="0"/>
              <a:t>Verknüpfen von einer Route mit Informationen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4B73311-2E84-4DBA-8BF2-E63E8800DCA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 Mind-Maps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501F26B-C31F-425E-BE46-165C546E433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Die ABC-Technik</a:t>
            </a:r>
          </a:p>
          <a:p>
            <a:pPr marL="342900" indent="-342900">
              <a:buFontTx/>
              <a:buChar char="-"/>
            </a:pPr>
            <a:r>
              <a:rPr lang="de-DE" dirty="0"/>
              <a:t>Überblick über Lernstoff, Zusammenhänge</a:t>
            </a:r>
          </a:p>
          <a:p>
            <a:pPr marL="342900" indent="-342900">
              <a:buFontTx/>
              <a:buChar char="-"/>
            </a:pPr>
            <a:r>
              <a:rPr lang="de-DE" dirty="0"/>
              <a:t>Zu jedem Buchstaben Begriffe aufschreiben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879694C-D054-4750-8ACB-53F6B5FCC28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de-DE" dirty="0"/>
              <a:t>3. Wiederholen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A448E68-09B8-4C6E-A7EA-5A036FFEC4DC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SQR3-Methode</a:t>
            </a:r>
          </a:p>
          <a:p>
            <a:pPr marL="342900" indent="-342900">
              <a:buFontTx/>
              <a:buChar char="-"/>
            </a:pPr>
            <a:r>
              <a:rPr lang="de-DE" dirty="0"/>
              <a:t>Lesen von wissenschaftlichen Texten</a:t>
            </a:r>
          </a:p>
          <a:p>
            <a:pPr marL="342900" indent="-342900">
              <a:buFontTx/>
              <a:buChar char="-"/>
            </a:pPr>
            <a:r>
              <a:rPr lang="de-DE" dirty="0"/>
              <a:t>Survey, Question, Read, </a:t>
            </a:r>
            <a:r>
              <a:rPr lang="de-DE" dirty="0" err="1"/>
              <a:t>Recite</a:t>
            </a:r>
            <a:r>
              <a:rPr lang="de-DE" dirty="0"/>
              <a:t>, Review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7019B386-15A3-453F-82BF-B9F3FA3AF0E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de-DE" dirty="0"/>
              <a:t>4. Karteikarten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88B581F-F5A0-45A9-930D-A90C2F52650A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/>
              <a:t>Die Feynman-Methode</a:t>
            </a:r>
          </a:p>
          <a:p>
            <a:pPr marL="342900" indent="-342900">
              <a:buFontTx/>
              <a:buChar char="-"/>
            </a:pPr>
            <a:r>
              <a:rPr lang="de-DE" dirty="0"/>
              <a:t>Verstehen des Lernstoffs</a:t>
            </a:r>
          </a:p>
          <a:p>
            <a:pPr marL="342900" indent="-342900">
              <a:buFontTx/>
              <a:buChar char="-"/>
            </a:pPr>
            <a:r>
              <a:rPr lang="de-DE" dirty="0"/>
              <a:t>Jemand anderem erklären und Wissenslücken erkennen</a:t>
            </a:r>
          </a:p>
        </p:txBody>
      </p:sp>
    </p:spTree>
    <p:extLst>
      <p:ext uri="{BB962C8B-B14F-4D97-AF65-F5344CB8AC3E}">
        <p14:creationId xmlns:p14="http://schemas.microsoft.com/office/powerpoint/2010/main" val="293573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B1468-211E-448F-AFB0-2AA1C7CE1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400" b="1" dirty="0"/>
              <a:t>Strategien für den Studienstart</a:t>
            </a:r>
            <a:br>
              <a:rPr lang="de-DE" dirty="0"/>
            </a:br>
            <a:r>
              <a:rPr lang="de-DE" sz="3100" dirty="0"/>
              <a:t>Strategien für die erste Vorlesungswoche und zur Studienorganisation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4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3FF05-A866-4ECF-94C7-B4253A80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A49B3C-C893-4A83-B910-A66E366AA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1763"/>
            <a:ext cx="10296525" cy="477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OpenSans-Light"/>
              </a:rPr>
              <a:t>Clear, J. (2020): Die 1%-Methode. </a:t>
            </a:r>
            <a:r>
              <a:rPr lang="de-DE" sz="2400" dirty="0" err="1">
                <a:latin typeface="OpenSans-Light"/>
              </a:rPr>
              <a:t>Minimael</a:t>
            </a:r>
            <a:r>
              <a:rPr lang="de-DE" sz="2400" dirty="0">
                <a:latin typeface="OpenSans-Light"/>
              </a:rPr>
              <a:t> Veränderung, maximale Wirkung. Goldmann.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Sans-Light"/>
              </a:rPr>
              <a:t>Dickinson, D. J., &amp; O’Connell, D. Q. (1990): Effect of quality and quantity of study on student grades. The Journal of Educational Research, 83(4), 227-231.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Sans-Light"/>
              </a:rPr>
              <a:t>Ellenbogen</a:t>
            </a:r>
            <a:r>
              <a:rPr lang="en-US" sz="2400" dirty="0">
                <a:latin typeface="OpenSans-Light"/>
              </a:rPr>
              <a:t>, J. M., Hu, P. T., Payne, J. D., </a:t>
            </a:r>
            <a:r>
              <a:rPr lang="en-US" sz="2400" dirty="0" err="1">
                <a:latin typeface="OpenSans-Light"/>
              </a:rPr>
              <a:t>Titone</a:t>
            </a:r>
            <a:r>
              <a:rPr lang="en-US" sz="2400" dirty="0">
                <a:latin typeface="OpenSans-Light"/>
              </a:rPr>
              <a:t>, D., &amp; Walker, M. P. (2007): Human relational memory requires time and sleep. Proceedings of the National Academy of Sciences, 104(18), 7723-</a:t>
            </a:r>
            <a:r>
              <a:rPr lang="de-DE" sz="2400" dirty="0">
                <a:latin typeface="OpenSans-Light"/>
              </a:rPr>
              <a:t>7728.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Sans-Light"/>
              </a:rPr>
              <a:t>Lally</a:t>
            </a:r>
            <a:r>
              <a:rPr lang="en-US" sz="2400" dirty="0">
                <a:latin typeface="OpenSans-Light"/>
              </a:rPr>
              <a:t>, P., Van Jaarsveld, C. H., Potts, H. W., &amp; Wardle, J. (2010): How are habits formed: Modelling habit formation in the real world. European journal of social psychology, 40(6), 998-1009.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OpenSans-Light"/>
              </a:rPr>
              <a:t>Metzig, W., &amp; Schuster, M. (2020): Lernen zu Lernen. Lernstrategien wirkungsvoll einsetzen. Springer Berlin.</a:t>
            </a:r>
          </a:p>
        </p:txBody>
      </p:sp>
    </p:spTree>
    <p:extLst>
      <p:ext uri="{BB962C8B-B14F-4D97-AF65-F5344CB8AC3E}">
        <p14:creationId xmlns:p14="http://schemas.microsoft.com/office/powerpoint/2010/main" val="278725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5A1AF-4502-48E6-AB93-E1C11FE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596B42-B54F-40B6-9489-A814B6939C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6F81A2-A8FA-48E7-B6B4-264807783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59" t="17328" r="37295" b="7315"/>
          <a:stretch/>
        </p:blipFill>
        <p:spPr>
          <a:xfrm>
            <a:off x="464487" y="1073111"/>
            <a:ext cx="4064334" cy="56960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5CBDD8-150B-4A11-A8C9-7A6BFDD95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20" t="18579" r="37909" b="7104"/>
          <a:stretch/>
        </p:blipFill>
        <p:spPr>
          <a:xfrm>
            <a:off x="7558762" y="1041137"/>
            <a:ext cx="3959918" cy="5753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08FF82-6E3F-4B82-9851-A8EEB62CF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149" t="-2526" r="25500" b="2526"/>
          <a:stretch/>
        </p:blipFill>
        <p:spPr>
          <a:xfrm>
            <a:off x="5404720" y="4316445"/>
            <a:ext cx="1382559" cy="23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04FA0-F41D-48DA-AA82-97CF9ED1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dirty="0"/>
              <a:t>Selbstmanagement und Strategien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E83573-8115-4BB3-B6CB-5CFB09D1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8" y="1255677"/>
            <a:ext cx="5201481" cy="913820"/>
          </a:xfrm>
        </p:spPr>
        <p:txBody>
          <a:bodyPr/>
          <a:lstStyle/>
          <a:p>
            <a:r>
              <a:rPr lang="de-DE" b="1" dirty="0"/>
              <a:t>Selbstreflexion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9D4BE2-1F64-43D1-B32B-F417BBB222F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47" y="2422049"/>
            <a:ext cx="5201481" cy="913820"/>
          </a:xfrm>
        </p:spPr>
        <p:txBody>
          <a:bodyPr/>
          <a:lstStyle/>
          <a:p>
            <a:r>
              <a:rPr lang="de-DE" b="1" dirty="0"/>
              <a:t>Zielklarheit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07462F7-0F26-44E6-8A9C-7CF514B64D4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8200" y="3588421"/>
            <a:ext cx="5201481" cy="913820"/>
          </a:xfrm>
        </p:spPr>
        <p:txBody>
          <a:bodyPr/>
          <a:lstStyle/>
          <a:p>
            <a:r>
              <a:rPr lang="de-DE" b="1" dirty="0"/>
              <a:t>Priorisierung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90FFAF2-B2D0-4C26-8011-8132A1F87C4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8200" y="4754793"/>
            <a:ext cx="5201481" cy="913820"/>
          </a:xfrm>
        </p:spPr>
        <p:txBody>
          <a:bodyPr/>
          <a:lstStyle/>
          <a:p>
            <a:r>
              <a:rPr lang="de-DE" b="1" dirty="0"/>
              <a:t>Übersichtliche Darstellung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530DAC-B297-4E13-A43B-AA4A99EC466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0" y="5921165"/>
            <a:ext cx="5188778" cy="913820"/>
          </a:xfrm>
        </p:spPr>
        <p:txBody>
          <a:bodyPr/>
          <a:lstStyle/>
          <a:p>
            <a:r>
              <a:rPr lang="de-DE" b="1" dirty="0"/>
              <a:t>Zeitplan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2319B88-EF8C-495E-971C-42182E5BE5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6A215-0F35-4DF7-ABDA-E069FE432F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76F3327-87B7-42AF-98A2-1AD7C91C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4794"/>
            <a:ext cx="5914769" cy="3327253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90BE517A-DB87-48B1-BC4A-C02982F64638}"/>
              </a:ext>
            </a:extLst>
          </p:cNvPr>
          <p:cNvSpPr/>
          <p:nvPr/>
        </p:nvSpPr>
        <p:spPr>
          <a:xfrm>
            <a:off x="3305262" y="1995327"/>
            <a:ext cx="335560" cy="630427"/>
          </a:xfrm>
          <a:prstGeom prst="down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27668E60-6D8B-4F60-8C83-0DB31789CDDD}"/>
              </a:ext>
            </a:extLst>
          </p:cNvPr>
          <p:cNvSpPr/>
          <p:nvPr/>
        </p:nvSpPr>
        <p:spPr>
          <a:xfrm>
            <a:off x="3299668" y="5496454"/>
            <a:ext cx="335560" cy="630427"/>
          </a:xfrm>
          <a:prstGeom prst="down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4F4687D5-82C2-4EA3-A9E7-B485440F6DA6}"/>
              </a:ext>
            </a:extLst>
          </p:cNvPr>
          <p:cNvSpPr/>
          <p:nvPr/>
        </p:nvSpPr>
        <p:spPr>
          <a:xfrm>
            <a:off x="3309456" y="4413882"/>
            <a:ext cx="335560" cy="630427"/>
          </a:xfrm>
          <a:prstGeom prst="down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BD247448-3D31-4DCB-B42C-06642C403353}"/>
              </a:ext>
            </a:extLst>
          </p:cNvPr>
          <p:cNvSpPr/>
          <p:nvPr/>
        </p:nvSpPr>
        <p:spPr>
          <a:xfrm>
            <a:off x="3302465" y="3146931"/>
            <a:ext cx="335560" cy="630427"/>
          </a:xfrm>
          <a:prstGeom prst="down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1236A2E-9705-48CE-9D38-392579BB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0" grpId="0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468DC-DEB2-4EAF-BF8E-82838936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158" y="1717506"/>
            <a:ext cx="3304238" cy="4559771"/>
          </a:xfrm>
        </p:spPr>
        <p:txBody>
          <a:bodyPr>
            <a:normAutofit/>
          </a:bodyPr>
          <a:lstStyle/>
          <a:p>
            <a:r>
              <a:rPr lang="de-DE" sz="2000" dirty="0"/>
              <a:t>Was sind die häufigsten Zeiträuber im Studium?</a:t>
            </a:r>
          </a:p>
          <a:p>
            <a:pPr marL="636588" indent="-457200">
              <a:buAutoNum type="arabicPeriod"/>
            </a:pPr>
            <a:r>
              <a:rPr lang="de-DE" sz="1600" dirty="0"/>
              <a:t>Planungslosigkeit und Prioritätenmangel</a:t>
            </a:r>
          </a:p>
          <a:p>
            <a:pPr marL="636588" indent="-457200">
              <a:buAutoNum type="arabicPeriod"/>
            </a:pPr>
            <a:r>
              <a:rPr lang="de-DE" sz="1600" dirty="0"/>
              <a:t>Ablenkung durch Smartphone und </a:t>
            </a:r>
            <a:r>
              <a:rPr lang="de-DE" sz="1600" dirty="0" err="1"/>
              <a:t>Social</a:t>
            </a:r>
            <a:r>
              <a:rPr lang="de-DE" sz="1600" dirty="0"/>
              <a:t> Media</a:t>
            </a:r>
          </a:p>
          <a:p>
            <a:pPr marL="636588" indent="-457200">
              <a:buAutoNum type="arabicPeriod"/>
            </a:pPr>
            <a:r>
              <a:rPr lang="de-DE" sz="1600" dirty="0"/>
              <a:t>Unordnung und Multitasking</a:t>
            </a:r>
          </a:p>
          <a:p>
            <a:pPr marL="636588" indent="-457200">
              <a:buAutoNum type="arabicPeriod"/>
            </a:pPr>
            <a:r>
              <a:rPr lang="de-DE" sz="1600" dirty="0"/>
              <a:t>Perfektionismus</a:t>
            </a:r>
          </a:p>
          <a:p>
            <a:pPr marL="636588" indent="-457200">
              <a:buAutoNum type="arabicPeriod"/>
            </a:pPr>
            <a:r>
              <a:rPr lang="de-DE" sz="1600" dirty="0"/>
              <a:t>Ineffizienz wie z.B. Plauderrunden in Lerngruppen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D71139-671B-41EC-9B72-39DF554DE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0690" y="1717031"/>
            <a:ext cx="3230310" cy="4560246"/>
          </a:xfrm>
        </p:spPr>
        <p:txBody>
          <a:bodyPr/>
          <a:lstStyle/>
          <a:p>
            <a:r>
              <a:rPr lang="de-DE" dirty="0"/>
              <a:t>Wie möchte ich mein Studium gestalten?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5B52E45-13DD-473C-97AB-C039A9AD8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95A50-B8CF-42D2-A51E-7BF1CA3C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2" y="307069"/>
            <a:ext cx="4485237" cy="856924"/>
          </a:xfrm>
        </p:spPr>
        <p:txBody>
          <a:bodyPr/>
          <a:lstStyle/>
          <a:p>
            <a:r>
              <a:rPr lang="de-DE" sz="3600" dirty="0"/>
              <a:t>Selbstreflexion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80BCB-D7A6-4F94-BF95-C399D255A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B131204-96E4-43A5-8EBA-9C7BED332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" b="11499"/>
          <a:stretch/>
        </p:blipFill>
        <p:spPr>
          <a:xfrm>
            <a:off x="8374743" y="3192892"/>
            <a:ext cx="3519730" cy="2840922"/>
          </a:xfrm>
          <a:prstGeom prst="rect">
            <a:avLst/>
          </a:prstGeom>
        </p:spPr>
      </p:pic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B5B48789-6E4A-4CAB-8E76-0590CAE03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" r="80832"/>
          <a:stretch/>
        </p:blipFill>
        <p:spPr>
          <a:xfrm>
            <a:off x="840741" y="2252292"/>
            <a:ext cx="3327072" cy="23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468DC-DEB2-4EAF-BF8E-82838936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157" y="1717506"/>
            <a:ext cx="6747979" cy="4559771"/>
          </a:xfrm>
        </p:spPr>
        <p:txBody>
          <a:bodyPr>
            <a:normAutofit/>
          </a:bodyPr>
          <a:lstStyle/>
          <a:p>
            <a:r>
              <a:rPr lang="de-DE" sz="3600" dirty="0"/>
              <a:t>Brainstorming:</a:t>
            </a:r>
          </a:p>
          <a:p>
            <a:r>
              <a:rPr lang="de-DE" sz="3600" dirty="0"/>
              <a:t>Was sind Ihre Ziele? Notieren Sie sich drei Ziele.</a:t>
            </a:r>
            <a:endParaRPr lang="de-DE" sz="2800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5B52E45-13DD-473C-97AB-C039A9AD8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95A50-B8CF-42D2-A51E-7BF1CA3C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2" y="307069"/>
            <a:ext cx="4485237" cy="856924"/>
          </a:xfrm>
        </p:spPr>
        <p:txBody>
          <a:bodyPr/>
          <a:lstStyle/>
          <a:p>
            <a:r>
              <a:rPr lang="de-DE" sz="3600" dirty="0"/>
              <a:t>Zielklarheit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80BCB-D7A6-4F94-BF95-C399D255A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39E66F8-4B9C-44EA-9020-23C12028C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9" r="59145"/>
          <a:stretch/>
        </p:blipFill>
        <p:spPr>
          <a:xfrm>
            <a:off x="1038563" y="2382925"/>
            <a:ext cx="3139154" cy="234047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0D7FAF8-2099-4B6E-A286-6F8E35CE8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34760" r="35505" b="8239"/>
          <a:stretch/>
        </p:blipFill>
        <p:spPr>
          <a:xfrm>
            <a:off x="9788893" y="3966974"/>
            <a:ext cx="1207308" cy="2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468DC-DEB2-4EAF-BF8E-82838936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157" y="1717506"/>
            <a:ext cx="6747979" cy="4559771"/>
          </a:xfrm>
        </p:spPr>
        <p:txBody>
          <a:bodyPr>
            <a:normAutofit/>
          </a:bodyPr>
          <a:lstStyle/>
          <a:p>
            <a:r>
              <a:rPr lang="de-DE" sz="2600" dirty="0"/>
              <a:t>Ich erstelle nach meiner ersten Vorlesungswoche eine Übersicht, </a:t>
            </a:r>
          </a:p>
          <a:p>
            <a:pPr marL="922338" indent="-742950">
              <a:buAutoNum type="alphaLcParenR"/>
            </a:pPr>
            <a:r>
              <a:rPr lang="de-DE" sz="2600" dirty="0"/>
              <a:t>Welchen Leistungsnachweis ich in welcher Lehrveranstaltung erbringen muss.</a:t>
            </a:r>
          </a:p>
          <a:p>
            <a:pPr marL="693738" indent="-514350">
              <a:buAutoNum type="alphaLcParenR"/>
            </a:pPr>
            <a:r>
              <a:rPr lang="de-DE" sz="2600" dirty="0"/>
              <a:t>In welchem Semester ich welche (Teil-)Module belegen will. </a:t>
            </a:r>
          </a:p>
          <a:p>
            <a:r>
              <a:rPr lang="de-DE" sz="2600" dirty="0"/>
              <a:t>So behalte ich die Übersicht über mein Studium und vergesse nichts.</a:t>
            </a:r>
            <a:endParaRPr lang="de-DE" sz="1900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5B52E45-13DD-473C-97AB-C039A9AD8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95A50-B8CF-42D2-A51E-7BF1CA3C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2" y="307069"/>
            <a:ext cx="6747979" cy="856924"/>
          </a:xfrm>
        </p:spPr>
        <p:txBody>
          <a:bodyPr>
            <a:normAutofit/>
          </a:bodyPr>
          <a:lstStyle/>
          <a:p>
            <a:r>
              <a:rPr lang="de-DE" sz="3600" dirty="0"/>
              <a:t>Zielklarheit mit SMART-Zielen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80BCB-D7A6-4F94-BF95-C399D255A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224EFE-2640-4A1B-AFAB-EAAFA88AE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539" t="36316" r="70888" b="11052"/>
          <a:stretch/>
        </p:blipFill>
        <p:spPr>
          <a:xfrm>
            <a:off x="1140841" y="1499291"/>
            <a:ext cx="2792714" cy="47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468DC-DEB2-4EAF-BF8E-82838936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5157" y="1717506"/>
            <a:ext cx="6747979" cy="4559771"/>
          </a:xfrm>
        </p:spPr>
        <p:txBody>
          <a:bodyPr>
            <a:normAutofit/>
          </a:bodyPr>
          <a:lstStyle/>
          <a:p>
            <a:r>
              <a:rPr lang="de-DE" sz="2400" dirty="0"/>
              <a:t>Formulieren Sie Ihre Ziele um in SMART-Ziele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5B52E45-13DD-473C-97AB-C039A9AD8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95A50-B8CF-42D2-A51E-7BF1CA3C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2" y="307069"/>
            <a:ext cx="6747979" cy="856924"/>
          </a:xfrm>
        </p:spPr>
        <p:txBody>
          <a:bodyPr>
            <a:normAutofit/>
          </a:bodyPr>
          <a:lstStyle/>
          <a:p>
            <a:r>
              <a:rPr lang="de-DE" sz="3600" dirty="0"/>
              <a:t>Zielklarheit mit SMART-Zielen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D80BCB-D7A6-4F94-BF95-C399D255A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247849"/>
            <a:ext cx="3602205" cy="601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224EFE-2640-4A1B-AFAB-EAAFA88AE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539" t="36316" r="70888" b="11052"/>
          <a:stretch/>
        </p:blipFill>
        <p:spPr>
          <a:xfrm>
            <a:off x="1140841" y="1499291"/>
            <a:ext cx="2792714" cy="4704791"/>
          </a:xfrm>
          <a:prstGeom prst="rect">
            <a:avLst/>
          </a:prstGeo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124B1A7F-B86B-4D8C-9C8D-A90284DDB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</a:blip>
          <a:srcRect l="25915" t="51769" r="30567" b="20626"/>
          <a:stretch/>
        </p:blipFill>
        <p:spPr>
          <a:xfrm>
            <a:off x="4695533" y="2688698"/>
            <a:ext cx="7335488" cy="26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B11A7-4C27-4312-86F9-7EC21C7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2" y="365126"/>
            <a:ext cx="7642370" cy="856924"/>
          </a:xfrm>
        </p:spPr>
        <p:txBody>
          <a:bodyPr>
            <a:noAutofit/>
          </a:bodyPr>
          <a:lstStyle/>
          <a:p>
            <a:r>
              <a:rPr lang="de-DE" sz="3200" dirty="0"/>
              <a:t>Priorisierung mit dem Eisenhower-Prinzip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250D4B6-3F80-41D6-9E97-980BA9BF28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29351" r="10135" b="31637"/>
          <a:stretch/>
        </p:blipFill>
        <p:spPr>
          <a:xfrm>
            <a:off x="2455324" y="1401763"/>
            <a:ext cx="7062276" cy="4775200"/>
          </a:xfrm>
          <a:prstGeom prst="rect">
            <a:avLst/>
          </a:prstGeom>
        </p:spPr>
      </p:pic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8E54CF27-E166-4D8F-B214-5EBCF4F95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37" t="599" r="39646" b="-2467"/>
          <a:stretch/>
        </p:blipFill>
        <p:spPr>
          <a:xfrm>
            <a:off x="10005859" y="5360048"/>
            <a:ext cx="1997242" cy="14249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4E6431-706A-48F8-A41A-81FCB1F3C1A0}"/>
              </a:ext>
            </a:extLst>
          </p:cNvPr>
          <p:cNvSpPr txBox="1"/>
          <p:nvPr/>
        </p:nvSpPr>
        <p:spPr>
          <a:xfrm>
            <a:off x="151001" y="1954635"/>
            <a:ext cx="239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Sofort erledigen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Bsp. E-Mail-Account einrichten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7A77C4-29C4-4824-8E9E-E3DA7A1BA3C0}"/>
              </a:ext>
            </a:extLst>
          </p:cNvPr>
          <p:cNvSpPr txBox="1"/>
          <p:nvPr/>
        </p:nvSpPr>
        <p:spPr>
          <a:xfrm>
            <a:off x="151001" y="4353886"/>
            <a:ext cx="206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Delegieren?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Bsp. PH Park-Plakette besorgen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CF77D6-D105-48F2-B245-82DBF8E49ACF}"/>
              </a:ext>
            </a:extLst>
          </p:cNvPr>
          <p:cNvSpPr txBox="1"/>
          <p:nvPr/>
        </p:nvSpPr>
        <p:spPr>
          <a:xfrm>
            <a:off x="9736675" y="1954635"/>
            <a:ext cx="230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Planen, terminieren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Bsp. Ablaufpläne der LV kennen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898516-BDAD-460C-8326-A4A073B10884}"/>
              </a:ext>
            </a:extLst>
          </p:cNvPr>
          <p:cNvSpPr txBox="1"/>
          <p:nvPr/>
        </p:nvSpPr>
        <p:spPr>
          <a:xfrm>
            <a:off x="9890215" y="4353886"/>
            <a:ext cx="199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-Do-Liste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Bsp. Speiseplan der Mensa kennen</a:t>
            </a:r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B6B117C2-0E12-40C6-96A6-4D3E6848F165}"/>
              </a:ext>
            </a:extLst>
          </p:cNvPr>
          <p:cNvSpPr/>
          <p:nvPr/>
        </p:nvSpPr>
        <p:spPr>
          <a:xfrm>
            <a:off x="2204613" y="2055303"/>
            <a:ext cx="880844" cy="427838"/>
          </a:xfrm>
          <a:prstGeom prst="lef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393A14F6-0AB8-42BE-97B1-9DAE41A9D79E}"/>
              </a:ext>
            </a:extLst>
          </p:cNvPr>
          <p:cNvSpPr/>
          <p:nvPr/>
        </p:nvSpPr>
        <p:spPr>
          <a:xfrm>
            <a:off x="2204613" y="4486061"/>
            <a:ext cx="880844" cy="427838"/>
          </a:xfrm>
          <a:prstGeom prst="lef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D93D933-0AF4-4990-93A6-4172165B8920}"/>
              </a:ext>
            </a:extLst>
          </p:cNvPr>
          <p:cNvSpPr/>
          <p:nvPr/>
        </p:nvSpPr>
        <p:spPr>
          <a:xfrm>
            <a:off x="8636756" y="2055303"/>
            <a:ext cx="880844" cy="427838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CDEE572-82D3-4F1C-A510-D200BAA326C4}"/>
              </a:ext>
            </a:extLst>
          </p:cNvPr>
          <p:cNvSpPr/>
          <p:nvPr/>
        </p:nvSpPr>
        <p:spPr>
          <a:xfrm>
            <a:off x="8636756" y="4486061"/>
            <a:ext cx="880844" cy="427838"/>
          </a:xfrm>
          <a:prstGeom prst="rightArrow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PowerPooint_Vorlage_03_25.pptx" id="{2E7269BC-330A-4C6E-AA52-2DAABD8AF03A}" vid="{ED4E4C7F-9FE7-4447-8E74-E43182B757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Breitbild</PresentationFormat>
  <Paragraphs>125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OpenSans-Light</vt:lpstr>
      <vt:lpstr>Tahoma</vt:lpstr>
      <vt:lpstr>Wingdings</vt:lpstr>
      <vt:lpstr>Office</vt:lpstr>
      <vt:lpstr>1_Office</vt:lpstr>
      <vt:lpstr>PowerPoint-Präsentation</vt:lpstr>
      <vt:lpstr>Strategien für den Studienstart Strategien für die erste Vorlesungswoche und zur Studienorganisation</vt:lpstr>
      <vt:lpstr>PowerPoint-Präsentation</vt:lpstr>
      <vt:lpstr>Selbstmanagement und Strategien</vt:lpstr>
      <vt:lpstr>Selbstreflexion</vt:lpstr>
      <vt:lpstr>Zielklarheit</vt:lpstr>
      <vt:lpstr>Zielklarheit mit SMART-Zielen</vt:lpstr>
      <vt:lpstr>Zielklarheit mit SMART-Zielen</vt:lpstr>
      <vt:lpstr>Priorisierung mit dem Eisenhower-Prinzip</vt:lpstr>
      <vt:lpstr>Priorisierung mit dem Kanban-System</vt:lpstr>
      <vt:lpstr>Priorisierung mit einem Motivations-Mapping</vt:lpstr>
      <vt:lpstr>Übersichtliche Darstellung</vt:lpstr>
      <vt:lpstr>Zeitplan</vt:lpstr>
      <vt:lpstr>Zeitplan</vt:lpstr>
      <vt:lpstr>Zeitplan</vt:lpstr>
      <vt:lpstr>Zeitplan</vt:lpstr>
      <vt:lpstr>Zeitplan</vt:lpstr>
      <vt:lpstr>Empfehlungen für Ihren Studienstart</vt:lpstr>
      <vt:lpstr>Empfehlungen für Ihren Studienstart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Poncet, Léonie</dc:creator>
  <cp:lastModifiedBy>Poncet, Léonie</cp:lastModifiedBy>
  <cp:revision>1</cp:revision>
  <dcterms:created xsi:type="dcterms:W3CDTF">2025-10-09T08:45:13Z</dcterms:created>
  <dcterms:modified xsi:type="dcterms:W3CDTF">2025-10-09T08:45:30Z</dcterms:modified>
</cp:coreProperties>
</file>